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6" r:id="rId10"/>
    <p:sldId id="267" r:id="rId11"/>
    <p:sldId id="269" r:id="rId12"/>
    <p:sldId id="270" r:id="rId13"/>
    <p:sldId id="271" r:id="rId14"/>
    <p:sldId id="272" r:id="rId15"/>
    <p:sldId id="264" r:id="rId16"/>
    <p:sldId id="273" r:id="rId17"/>
    <p:sldId id="275" r:id="rId18"/>
    <p:sldId id="276" r:id="rId19"/>
    <p:sldId id="265" r:id="rId20"/>
  </p:sldIdLst>
  <p:sldSz cx="18288000" cy="10287000"/>
  <p:notesSz cx="6858000" cy="9144000"/>
  <p:embeddedFontLst>
    <p:embeddedFont>
      <p:font typeface="Archive" panose="020B0604020202020204" charset="0"/>
      <p:regular r:id="rId22"/>
    </p:embeddedFont>
    <p:embeddedFont>
      <p:font typeface="Montserrat" panose="02000505000000020004" pitchFamily="2" charset="0"/>
      <p:regular r:id="rId23"/>
    </p:embeddedFont>
    <p:embeddedFont>
      <p:font typeface="Montserrat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E4A"/>
    <a:srgbClr val="FBE6BB"/>
    <a:srgbClr val="3B4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97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6A1C7-7404-4AD2-A48A-5BC17A38C327}" type="datetimeFigureOut">
              <a:rPr lang="en-ID" smtClean="0"/>
              <a:t>14/07/2025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8CF11-5071-49A0-88B0-26988C0FD73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434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8CF11-5071-49A0-88B0-26988C0FD738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4321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91CB9-D9B0-161C-64B3-7C7B582A2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C7B8F8-4E91-D308-0234-EAAD6CB86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DE285-E234-0D63-E521-BC5D6813A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599CD-D776-762F-5533-5301A5DF2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8CF11-5071-49A0-88B0-26988C0FD738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901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2.svg"/><Relationship Id="rId15" Type="http://schemas.openxmlformats.org/officeDocument/2006/relationships/image" Target="../media/image19.png"/><Relationship Id="rId10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1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7.png"/><Relationship Id="rId3" Type="http://schemas.openxmlformats.org/officeDocument/2006/relationships/image" Target="../media/image10.svg"/><Relationship Id="rId7" Type="http://schemas.openxmlformats.org/officeDocument/2006/relationships/image" Target="../media/image16.svg"/><Relationship Id="rId12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.pn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svg"/><Relationship Id="rId1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7.png"/><Relationship Id="rId3" Type="http://schemas.openxmlformats.org/officeDocument/2006/relationships/image" Target="../media/image10.svg"/><Relationship Id="rId7" Type="http://schemas.openxmlformats.org/officeDocument/2006/relationships/image" Target="../media/image16.svg"/><Relationship Id="rId12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.pn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svg"/><Relationship Id="rId1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8.sv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8.sv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9.jpeg"/><Relationship Id="rId4" Type="http://schemas.openxmlformats.org/officeDocument/2006/relationships/image" Target="../media/image2.svg"/><Relationship Id="rId9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.svg"/><Relationship Id="rId15" Type="http://schemas.openxmlformats.org/officeDocument/2006/relationships/image" Target="../media/image19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svg"/><Relationship Id="rId1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4.svg"/><Relationship Id="rId21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11.png"/><Relationship Id="rId5" Type="http://schemas.openxmlformats.org/officeDocument/2006/relationships/image" Target="../media/image2.sv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12" Type="http://schemas.openxmlformats.org/officeDocument/2006/relationships/image" Target="../media/image8.sv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7.png"/><Relationship Id="rId5" Type="http://schemas.openxmlformats.org/officeDocument/2006/relationships/image" Target="../media/image2.svg"/><Relationship Id="rId15" Type="http://schemas.openxmlformats.org/officeDocument/2006/relationships/image" Target="../media/image24.png"/><Relationship Id="rId10" Type="http://schemas.openxmlformats.org/officeDocument/2006/relationships/image" Target="../media/image10.sv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6.svg"/><Relationship Id="rId1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34.svg"/><Relationship Id="rId2" Type="http://schemas.openxmlformats.org/officeDocument/2006/relationships/image" Target="../media/image1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2.svg"/><Relationship Id="rId5" Type="http://schemas.openxmlformats.org/officeDocument/2006/relationships/image" Target="../media/image14.svg"/><Relationship Id="rId15" Type="http://schemas.openxmlformats.org/officeDocument/2006/relationships/image" Target="../media/image18.svg"/><Relationship Id="rId10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svg"/><Relationship Id="rId4" Type="http://schemas.openxmlformats.org/officeDocument/2006/relationships/image" Target="../media/image35.jpe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9.png"/><Relationship Id="rId12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11" Type="http://schemas.openxmlformats.org/officeDocument/2006/relationships/image" Target="../media/image17.png"/><Relationship Id="rId5" Type="http://schemas.openxmlformats.org/officeDocument/2006/relationships/image" Target="../media/image2.svg"/><Relationship Id="rId10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2.svg"/><Relationship Id="rId15" Type="http://schemas.openxmlformats.org/officeDocument/2006/relationships/image" Target="../media/image19.png"/><Relationship Id="rId10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1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2.svg"/><Relationship Id="rId15" Type="http://schemas.openxmlformats.org/officeDocument/2006/relationships/image" Target="../media/image19.png"/><Relationship Id="rId10" Type="http://schemas.openxmlformats.org/officeDocument/2006/relationships/image" Target="../media/image28.sv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1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2487671" y="6013696"/>
            <a:ext cx="7702323" cy="1589358"/>
          </a:xfrm>
          <a:prstGeom prst="rect">
            <a:avLst/>
          </a:prstGeom>
          <a:solidFill>
            <a:srgbClr val="F2BE40"/>
          </a:solid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2487671" y="2822165"/>
            <a:ext cx="8676681" cy="321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13074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SMART TO-DO LIST </a:t>
            </a:r>
          </a:p>
        </p:txBody>
      </p:sp>
      <p:sp>
        <p:nvSpPr>
          <p:cNvPr id="6" name="Freeform 6"/>
          <p:cNvSpPr/>
          <p:nvPr/>
        </p:nvSpPr>
        <p:spPr>
          <a:xfrm>
            <a:off x="10189994" y="4246480"/>
            <a:ext cx="11595316" cy="11595316"/>
          </a:xfrm>
          <a:custGeom>
            <a:avLst/>
            <a:gdLst/>
            <a:ahLst/>
            <a:cxnLst/>
            <a:rect l="l" t="t" r="r" b="b"/>
            <a:pathLst>
              <a:path w="11595316" h="11595316">
                <a:moveTo>
                  <a:pt x="0" y="0"/>
                </a:moveTo>
                <a:lnTo>
                  <a:pt x="11595316" y="0"/>
                </a:lnTo>
                <a:lnTo>
                  <a:pt x="11595316" y="11595316"/>
                </a:lnTo>
                <a:lnTo>
                  <a:pt x="0" y="11595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0358577" y="2848317"/>
            <a:ext cx="6412043" cy="5698703"/>
          </a:xfrm>
          <a:custGeom>
            <a:avLst/>
            <a:gdLst/>
            <a:ahLst/>
            <a:cxnLst/>
            <a:rect l="l" t="t" r="r" b="b"/>
            <a:pathLst>
              <a:path w="6412043" h="5698703">
                <a:moveTo>
                  <a:pt x="0" y="0"/>
                </a:moveTo>
                <a:lnTo>
                  <a:pt x="6412042" y="0"/>
                </a:lnTo>
                <a:lnTo>
                  <a:pt x="6412042" y="5698704"/>
                </a:lnTo>
                <a:lnTo>
                  <a:pt x="0" y="5698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9490245" y="9491801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8" y="0"/>
                </a:lnTo>
                <a:lnTo>
                  <a:pt x="1674108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5400000">
            <a:off x="16492243" y="38489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2257902" y="6246873"/>
            <a:ext cx="8353891" cy="1999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ID" sz="5500" dirty="0">
                <a:solidFill>
                  <a:srgbClr val="3B41C9"/>
                </a:solidFill>
                <a:latin typeface="Archive"/>
              </a:rPr>
              <a:t>with AI-Assisted Development</a:t>
            </a:r>
          </a:p>
          <a:p>
            <a:pPr algn="ctr">
              <a:lnSpc>
                <a:spcPts val="5115"/>
              </a:lnSpc>
            </a:pPr>
            <a:endParaRPr lang="en-US" sz="5500" dirty="0">
              <a:solidFill>
                <a:srgbClr val="3B41C9"/>
              </a:solidFill>
              <a:latin typeface="Archive"/>
              <a:ea typeface="Archive"/>
              <a:cs typeface="Archive"/>
              <a:sym typeface="Archiv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87671" y="7836231"/>
            <a:ext cx="7418329" cy="78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CAPSTONE </a:t>
            </a:r>
            <a:r>
              <a:rPr lang="en-US" sz="2100" dirty="0">
                <a:solidFill>
                  <a:srgbClr val="3B41C9"/>
                </a:solidFill>
                <a:latin typeface="Montserrat"/>
                <a:sym typeface="Montserrat"/>
              </a:rPr>
              <a:t>PROJECT - </a:t>
            </a:r>
            <a:r>
              <a:rPr lang="en-ID" sz="2100" dirty="0">
                <a:solidFill>
                  <a:srgbClr val="3B41C9"/>
                </a:solidFill>
                <a:latin typeface="Montserrat"/>
              </a:rPr>
              <a:t>Hacktiv8 &amp; IBM </a:t>
            </a:r>
            <a:r>
              <a:rPr lang="en-ID" sz="2100" dirty="0" err="1">
                <a:solidFill>
                  <a:srgbClr val="3B41C9"/>
                </a:solidFill>
                <a:latin typeface="Montserrat"/>
              </a:rPr>
              <a:t>SkillBuild</a:t>
            </a:r>
            <a:endParaRPr lang="en-ID" sz="2100" dirty="0">
              <a:solidFill>
                <a:srgbClr val="3B41C9"/>
              </a:solidFill>
              <a:latin typeface="Montserrat"/>
            </a:endParaRPr>
          </a:p>
          <a:p>
            <a:pPr>
              <a:lnSpc>
                <a:spcPts val="3150"/>
              </a:lnSpc>
            </a:pPr>
            <a:r>
              <a:rPr lang="en-ID" sz="2100" dirty="0">
                <a:solidFill>
                  <a:srgbClr val="3B41C9"/>
                </a:solidFill>
                <a:latin typeface="Montserrat"/>
                <a:sym typeface="Montserrat"/>
              </a:rPr>
              <a:t>CRUD APPLICATION</a:t>
            </a:r>
            <a:endParaRPr lang="en-US" sz="2100" dirty="0">
              <a:solidFill>
                <a:srgbClr val="3B41C9"/>
              </a:solidFill>
              <a:latin typeface="Montserrat"/>
              <a:sym typeface="Montserrat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6" name="Picture 25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06F0192A-7FE9-88EF-BFEE-C12AEABA430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E6BD4-A4A4-5F06-5011-2A57EBE75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651AEB-F545-9D42-9619-DE184A6F1B3D}"/>
              </a:ext>
            </a:extLst>
          </p:cNvPr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CFD7BD2-AC3D-45B4-905A-A978CFD00921}"/>
              </a:ext>
            </a:extLst>
          </p:cNvPr>
          <p:cNvSpPr/>
          <p:nvPr/>
        </p:nvSpPr>
        <p:spPr>
          <a:xfrm>
            <a:off x="11753411" y="4910118"/>
            <a:ext cx="8696364" cy="8696364"/>
          </a:xfrm>
          <a:custGeom>
            <a:avLst/>
            <a:gdLst/>
            <a:ahLst/>
            <a:cxnLst/>
            <a:rect l="l" t="t" r="r" b="b"/>
            <a:pathLst>
              <a:path w="8696364" h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8264B31-DAB9-0C55-D89E-3CE8125B8E09}"/>
              </a:ext>
            </a:extLst>
          </p:cNvPr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4D044C4-93BA-4E81-D5E9-383533D34DC5}"/>
              </a:ext>
            </a:extLst>
          </p:cNvPr>
          <p:cNvGrpSpPr>
            <a:grpSpLocks noChangeAspect="1"/>
          </p:cNvGrpSpPr>
          <p:nvPr/>
        </p:nvGrpSpPr>
        <p:grpSpPr>
          <a:xfrm>
            <a:off x="11033026" y="2891256"/>
            <a:ext cx="6021176" cy="6222711"/>
            <a:chOff x="0" y="0"/>
            <a:chExt cx="6362700" cy="657566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1CD5BE5-F865-2A55-21CF-643BC372D19C}"/>
                </a:ext>
              </a:extLst>
            </p:cNvPr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8"/>
              <a:stretch>
                <a:fillRect l="-27418" r="-27418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69E804C4-DC52-44B3-5622-82B77AFCCC5C}"/>
              </a:ext>
            </a:extLst>
          </p:cNvPr>
          <p:cNvSpPr txBox="1"/>
          <p:nvPr/>
        </p:nvSpPr>
        <p:spPr>
          <a:xfrm>
            <a:off x="1258992" y="2362542"/>
            <a:ext cx="8696364" cy="35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3600" u="sng" dirty="0">
                <a:solidFill>
                  <a:srgbClr val="3B41C9"/>
                </a:solidFill>
                <a:latin typeface="Montserrat"/>
              </a:rPr>
              <a:t>⚡ Vite</a:t>
            </a:r>
          </a:p>
          <a:p>
            <a:r>
              <a:rPr lang="en-ID" sz="2800" dirty="0">
                <a:solidFill>
                  <a:srgbClr val="3B41C9"/>
                </a:solidFill>
                <a:latin typeface="Montserrat"/>
              </a:rPr>
              <a:t>Alasan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dipilih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solidFill>
                  <a:srgbClr val="3B41C9"/>
                </a:solidFill>
                <a:latin typeface="Montserrat"/>
              </a:rPr>
              <a:t>Build tool modern yang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lebih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cepat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daripada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Create React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Mendukung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Hot Module Replacement (HMR)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pengembangan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yang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lebih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efisien</a:t>
            </a:r>
            <a:endParaRPr lang="en-ID" sz="2800" dirty="0">
              <a:solidFill>
                <a:srgbClr val="3B41C9"/>
              </a:solidFill>
              <a:latin typeface="Montserra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Konfigurasi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minimal,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cocok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proyek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ringan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hingga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kompleks</a:t>
            </a:r>
            <a:endParaRPr lang="en-ID" sz="2800" dirty="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2AC2574-25E7-C95B-9322-2BCDC581966B}"/>
              </a:ext>
            </a:extLst>
          </p:cNvPr>
          <p:cNvSpPr/>
          <p:nvPr/>
        </p:nvSpPr>
        <p:spPr>
          <a:xfrm>
            <a:off x="10677049" y="7571775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DB0B8C4-B9C2-3FC8-237A-0D79CD56DC3A}"/>
              </a:ext>
            </a:extLst>
          </p:cNvPr>
          <p:cNvSpPr/>
          <p:nvPr/>
        </p:nvSpPr>
        <p:spPr>
          <a:xfrm>
            <a:off x="16440576" y="539750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E3B5AE91-83E9-0C11-8D57-C4CA4C485105}"/>
              </a:ext>
            </a:extLst>
          </p:cNvPr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D6323E3C-6648-ACC9-8CAB-BC8A9FD92000}"/>
              </a:ext>
            </a:extLst>
          </p:cNvPr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409C77DD-629B-CB33-EAB7-35E7FD7C4A92}"/>
              </a:ext>
            </a:extLst>
          </p:cNvPr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610FC5E0-B51E-B106-B05A-39D77BBEDAD0}"/>
              </a:ext>
            </a:extLst>
          </p:cNvPr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8" name="Picture 27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FCBB6337-1C58-9DEF-5BB7-8520EC93898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1F04F392-1D59-B347-48B5-4E48CCDD4B28}"/>
              </a:ext>
            </a:extLst>
          </p:cNvPr>
          <p:cNvSpPr txBox="1"/>
          <p:nvPr/>
        </p:nvSpPr>
        <p:spPr>
          <a:xfrm>
            <a:off x="3099933" y="927952"/>
            <a:ext cx="8298065" cy="85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ID" sz="6000" dirty="0">
                <a:solidFill>
                  <a:srgbClr val="3B41C9"/>
                </a:solidFill>
                <a:latin typeface="Archive"/>
              </a:rPr>
              <a:t>Technologies Used</a:t>
            </a:r>
            <a:endParaRPr lang="en-US" sz="6000" dirty="0">
              <a:solidFill>
                <a:srgbClr val="3B41C9"/>
              </a:solidFill>
              <a:latin typeface="Archive"/>
              <a:sym typeface="Archive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5547520F-C367-B775-5087-50FA6F9071C2}"/>
              </a:ext>
            </a:extLst>
          </p:cNvPr>
          <p:cNvSpPr txBox="1"/>
          <p:nvPr/>
        </p:nvSpPr>
        <p:spPr>
          <a:xfrm>
            <a:off x="2121630" y="6109408"/>
            <a:ext cx="8696364" cy="35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3600" u="sng" dirty="0">
                <a:solidFill>
                  <a:srgbClr val="3B41C9"/>
                </a:solidFill>
                <a:latin typeface="Montserrat"/>
              </a:rPr>
              <a:t>🎨 Tailwind CSS</a:t>
            </a:r>
          </a:p>
          <a:p>
            <a:r>
              <a:rPr lang="en-ID" sz="2800" dirty="0">
                <a:solidFill>
                  <a:srgbClr val="3B41C9"/>
                </a:solidFill>
                <a:latin typeface="Montserrat"/>
              </a:rPr>
              <a:t>Alasan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dipilih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solidFill>
                  <a:srgbClr val="3B41C9"/>
                </a:solidFill>
                <a:latin typeface="Montserrat"/>
              </a:rPr>
              <a:t>Framework CSS utility-first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styling yang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cepat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dan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konsisten</a:t>
            </a:r>
            <a:endParaRPr lang="en-ID" sz="2800" dirty="0">
              <a:solidFill>
                <a:srgbClr val="3B41C9"/>
              </a:solidFill>
              <a:latin typeface="Montserra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Mempercepat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prototyping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desain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responsif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tanpa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membuat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banyak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file CSS manual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Mendukung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Dark Mode dan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kelas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responsif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secara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default</a:t>
            </a:r>
          </a:p>
        </p:txBody>
      </p:sp>
    </p:spTree>
    <p:extLst>
      <p:ext uri="{BB962C8B-B14F-4D97-AF65-F5344CB8AC3E}">
        <p14:creationId xmlns:p14="http://schemas.microsoft.com/office/powerpoint/2010/main" val="148700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DB15F-EC97-2720-D4D8-6329945D4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1C6AA6-49A4-CAD9-0640-7F55E647E6FC}"/>
              </a:ext>
            </a:extLst>
          </p:cNvPr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96A9C28-A341-9945-25AA-2467BB0E27CF}"/>
              </a:ext>
            </a:extLst>
          </p:cNvPr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5D7657E-1919-55FA-C516-292B84D88625}"/>
              </a:ext>
            </a:extLst>
          </p:cNvPr>
          <p:cNvSpPr txBox="1"/>
          <p:nvPr/>
        </p:nvSpPr>
        <p:spPr>
          <a:xfrm>
            <a:off x="1933343" y="2792623"/>
            <a:ext cx="13209830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3600" u="sng" dirty="0">
                <a:solidFill>
                  <a:srgbClr val="3B41C9"/>
                </a:solidFill>
                <a:latin typeface="Montserrat"/>
              </a:rPr>
              <a:t>📁 </a:t>
            </a:r>
            <a:r>
              <a:rPr lang="en-ID" sz="3600" u="sng" dirty="0" err="1">
                <a:solidFill>
                  <a:srgbClr val="3B41C9"/>
                </a:solidFill>
                <a:latin typeface="Montserrat"/>
              </a:rPr>
              <a:t>localStorage</a:t>
            </a:r>
            <a:endParaRPr lang="en-ID" sz="3600" u="sng" dirty="0">
              <a:solidFill>
                <a:srgbClr val="3B41C9"/>
              </a:solidFill>
              <a:latin typeface="Montserrat"/>
            </a:endParaRPr>
          </a:p>
          <a:p>
            <a:r>
              <a:rPr lang="en-ID" sz="2800" dirty="0">
                <a:solidFill>
                  <a:srgbClr val="3B41C9"/>
                </a:solidFill>
                <a:latin typeface="Montserrat"/>
              </a:rPr>
              <a:t>Alasan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dipilih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Menyimpan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data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tugas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secara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lokal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di browser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pengguna</a:t>
            </a:r>
            <a:endParaRPr lang="en-ID" sz="2800" dirty="0">
              <a:solidFill>
                <a:srgbClr val="3B41C9"/>
              </a:solidFill>
              <a:latin typeface="Montserra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solidFill>
                  <a:srgbClr val="3B41C9"/>
                </a:solidFill>
                <a:latin typeface="Montserrat"/>
              </a:rPr>
              <a:t>Tidak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memerlukan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backend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tahap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awal</a:t>
            </a:r>
            <a:endParaRPr lang="en-ID" sz="2800" dirty="0">
              <a:solidFill>
                <a:srgbClr val="3B41C9"/>
              </a:solidFill>
              <a:latin typeface="Montserra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Cocok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yang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bersifat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single-user dan offline-friendly</a:t>
            </a:r>
          </a:p>
          <a:p>
            <a:endParaRPr lang="en-ID" sz="2800" u="sng" dirty="0">
              <a:solidFill>
                <a:srgbClr val="3B41C9"/>
              </a:solidFill>
              <a:latin typeface="Montserrat"/>
            </a:endParaRPr>
          </a:p>
          <a:p>
            <a:r>
              <a:rPr lang="en-ID" sz="3600" u="sng" dirty="0">
                <a:solidFill>
                  <a:srgbClr val="3B41C9"/>
                </a:solidFill>
                <a:latin typeface="Montserrat"/>
              </a:rPr>
              <a:t>🔔 Notification API</a:t>
            </a:r>
          </a:p>
          <a:p>
            <a:r>
              <a:rPr lang="en-ID" sz="2800" dirty="0">
                <a:solidFill>
                  <a:srgbClr val="3B41C9"/>
                </a:solidFill>
                <a:latin typeface="Montserrat"/>
              </a:rPr>
              <a:t>Alasan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dipilih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Memberikan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notifikasi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otomatis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ketika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deadline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tugas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tercapai</a:t>
            </a:r>
            <a:endParaRPr lang="en-ID" sz="2800" dirty="0">
              <a:solidFill>
                <a:srgbClr val="3B41C9"/>
              </a:solidFill>
              <a:latin typeface="Montserra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solidFill>
                  <a:srgbClr val="3B41C9"/>
                </a:solidFill>
                <a:latin typeface="Montserrat"/>
              </a:rPr>
              <a:t>Tidak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perlu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integrasi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eksternal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(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seperti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Firebase Cloud Messaging)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solidFill>
                  <a:srgbClr val="3B41C9"/>
                </a:solidFill>
                <a:latin typeface="Montserrat"/>
              </a:rPr>
              <a:t>Native support di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hampir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semua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browser modern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AA35706-C9ED-98D0-53A5-85D54AD830F0}"/>
              </a:ext>
            </a:extLst>
          </p:cNvPr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7B6BC7C-C4FF-C172-D449-67F4835D749A}"/>
              </a:ext>
            </a:extLst>
          </p:cNvPr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D21174F8-8868-5F65-149E-73716CBA6D4E}"/>
              </a:ext>
            </a:extLst>
          </p:cNvPr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AA528401-3B33-87A0-6A30-4F6A89B21A5A}"/>
              </a:ext>
            </a:extLst>
          </p:cNvPr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8" name="Picture 27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CDFEA141-5751-4987-ABF3-5ADE3192665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335A9867-7C2B-1A00-C8AF-1E0843DC9163}"/>
              </a:ext>
            </a:extLst>
          </p:cNvPr>
          <p:cNvSpPr txBox="1"/>
          <p:nvPr/>
        </p:nvSpPr>
        <p:spPr>
          <a:xfrm>
            <a:off x="3099933" y="927952"/>
            <a:ext cx="8298065" cy="85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ID" sz="6000" dirty="0">
                <a:solidFill>
                  <a:srgbClr val="3B41C9"/>
                </a:solidFill>
                <a:latin typeface="Archive"/>
              </a:rPr>
              <a:t>Technologies Used</a:t>
            </a:r>
            <a:endParaRPr lang="en-US" sz="6000" dirty="0">
              <a:solidFill>
                <a:srgbClr val="3B41C9"/>
              </a:solidFill>
              <a:latin typeface="Archive"/>
              <a:sym typeface="Archive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E46EA89-FE97-7D6B-5FB4-1AB966709B56}"/>
              </a:ext>
            </a:extLst>
          </p:cNvPr>
          <p:cNvSpPr/>
          <p:nvPr/>
        </p:nvSpPr>
        <p:spPr>
          <a:xfrm>
            <a:off x="13639800" y="5879479"/>
            <a:ext cx="8696364" cy="8696364"/>
          </a:xfrm>
          <a:custGeom>
            <a:avLst/>
            <a:gdLst/>
            <a:ahLst/>
            <a:cxnLst/>
            <a:rect l="l" t="t" r="r" b="b"/>
            <a:pathLst>
              <a:path w="8696364" h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9A015296-8E1C-E280-6A05-5631D33F3D98}"/>
              </a:ext>
            </a:extLst>
          </p:cNvPr>
          <p:cNvSpPr/>
          <p:nvPr/>
        </p:nvSpPr>
        <p:spPr>
          <a:xfrm>
            <a:off x="15143173" y="8642398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0E279697-A74A-CE38-10DB-B4950A3EB991}"/>
              </a:ext>
            </a:extLst>
          </p:cNvPr>
          <p:cNvSpPr/>
          <p:nvPr/>
        </p:nvSpPr>
        <p:spPr>
          <a:xfrm>
            <a:off x="17552708" y="5464436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286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EEB8-58D9-72BD-F840-F72A0090A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CC110D-C4F2-8308-7D2A-A28F272112AA}"/>
              </a:ext>
            </a:extLst>
          </p:cNvPr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3CA564F-C12D-1D73-E6D5-9447F46E3CFE}"/>
              </a:ext>
            </a:extLst>
          </p:cNvPr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F631BAD-35B8-C869-FF2C-B29E57037748}"/>
              </a:ext>
            </a:extLst>
          </p:cNvPr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72F29DF-4A29-FA94-A147-8C09C201BF27}"/>
              </a:ext>
            </a:extLst>
          </p:cNvPr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FC9F4DF5-7CC8-7CDD-1DD1-9A710FA58230}"/>
              </a:ext>
            </a:extLst>
          </p:cNvPr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25F7351A-9C5F-9AF1-34DB-795EC96A2A96}"/>
              </a:ext>
            </a:extLst>
          </p:cNvPr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8" name="Picture 27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97F8915E-5F0F-0AD0-EF0A-79D1191766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A093EAD-3CFF-5AA8-8FFA-1F5C82ED184E}"/>
              </a:ext>
            </a:extLst>
          </p:cNvPr>
          <p:cNvSpPr txBox="1"/>
          <p:nvPr/>
        </p:nvSpPr>
        <p:spPr>
          <a:xfrm>
            <a:off x="3099933" y="927952"/>
            <a:ext cx="8298065" cy="85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ID" sz="6000" dirty="0">
                <a:solidFill>
                  <a:srgbClr val="3B41C9"/>
                </a:solidFill>
                <a:latin typeface="Archive"/>
              </a:rPr>
              <a:t>Technologies Used</a:t>
            </a:r>
            <a:endParaRPr lang="en-US" sz="6000" dirty="0">
              <a:solidFill>
                <a:srgbClr val="3B41C9"/>
              </a:solidFill>
              <a:latin typeface="Archive"/>
              <a:sym typeface="Archive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AFC726D-08BA-3FAD-74E6-037CF9FD5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985" y="3008493"/>
            <a:ext cx="15026015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600" u="sng" dirty="0">
                <a:solidFill>
                  <a:srgbClr val="3B41C9"/>
                </a:solidFill>
                <a:latin typeface="Montserrat"/>
              </a:rPr>
              <a:t>📅 react-calendar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Alasan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dipilih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Komponen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kalender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React yang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ringan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dan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mudah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digunakan</a:t>
            </a:r>
            <a:endParaRPr lang="en-US" altLang="en-US" sz="2800" dirty="0">
              <a:solidFill>
                <a:srgbClr val="3B41C9"/>
              </a:solidFill>
              <a:latin typeface="Montserrat"/>
            </a:endParaRP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Memungkinkan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pengguna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memilih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tanggal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dan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melihat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tugas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berdasarkan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hari</a:t>
            </a:r>
            <a:endParaRPr lang="en-US" altLang="en-US" sz="2800" dirty="0">
              <a:solidFill>
                <a:srgbClr val="3B41C9"/>
              </a:solidFill>
              <a:latin typeface="Montserrat"/>
            </a:endParaRP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Sangat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cocok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yang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berbasis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deadline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5CC58BB-C7B9-AC66-D5C9-1ABC942C2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225" y="6674641"/>
            <a:ext cx="11744389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600" u="sng" dirty="0">
                <a:solidFill>
                  <a:srgbClr val="3B41C9"/>
                </a:solidFill>
                <a:latin typeface="Montserrat"/>
              </a:rPr>
              <a:t>📊 Chart &amp; Stats (Custom JSX + Tailwind)</a:t>
            </a:r>
            <a:endParaRPr lang="en-US" altLang="en-US" sz="2800" u="sng" dirty="0">
              <a:solidFill>
                <a:srgbClr val="3B41C9"/>
              </a:solidFill>
              <a:latin typeface="Montserrat"/>
            </a:endParaRP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Alasan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dipilih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Menggunakan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bar progress dan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hitungan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statistik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manual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berbasis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JSX dan Tailwind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Tidak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perlu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library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eksternal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visualisasi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sederhana</a:t>
            </a:r>
            <a:endParaRPr lang="en-US" altLang="en-US" sz="2800" dirty="0">
              <a:solidFill>
                <a:srgbClr val="3B41C9"/>
              </a:solidFill>
              <a:latin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C15C5AD8-3947-4A94-8219-6D6B67722B7A}"/>
              </a:ext>
            </a:extLst>
          </p:cNvPr>
          <p:cNvSpPr/>
          <p:nvPr/>
        </p:nvSpPr>
        <p:spPr>
          <a:xfrm>
            <a:off x="13639800" y="5879479"/>
            <a:ext cx="8696364" cy="8696364"/>
          </a:xfrm>
          <a:custGeom>
            <a:avLst/>
            <a:gdLst/>
            <a:ahLst/>
            <a:cxnLst/>
            <a:rect l="l" t="t" r="r" b="b"/>
            <a:pathLst>
              <a:path w="8696364" h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0932AF26-1452-E5D7-5A22-89BAF7378BC0}"/>
              </a:ext>
            </a:extLst>
          </p:cNvPr>
          <p:cNvSpPr/>
          <p:nvPr/>
        </p:nvSpPr>
        <p:spPr>
          <a:xfrm>
            <a:off x="15143173" y="8642398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5229C1E8-4636-FE77-D0CD-6A6EA1F216E0}"/>
              </a:ext>
            </a:extLst>
          </p:cNvPr>
          <p:cNvSpPr/>
          <p:nvPr/>
        </p:nvSpPr>
        <p:spPr>
          <a:xfrm>
            <a:off x="17552708" y="5464436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7449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FA986-0CB7-FBCF-6BB6-67E10B81F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408512-DB6C-C734-9523-10334EFFCE0F}"/>
              </a:ext>
            </a:extLst>
          </p:cNvPr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A67209A-4835-8EA6-DD1B-00CBD2632BD1}"/>
              </a:ext>
            </a:extLst>
          </p:cNvPr>
          <p:cNvSpPr/>
          <p:nvPr/>
        </p:nvSpPr>
        <p:spPr>
          <a:xfrm>
            <a:off x="13639800" y="5879479"/>
            <a:ext cx="8696364" cy="8696364"/>
          </a:xfrm>
          <a:custGeom>
            <a:avLst/>
            <a:gdLst/>
            <a:ahLst/>
            <a:cxnLst/>
            <a:rect l="l" t="t" r="r" b="b"/>
            <a:pathLst>
              <a:path w="8696364" h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17EC72B-69A3-EE61-FF8E-FD3243717C3B}"/>
              </a:ext>
            </a:extLst>
          </p:cNvPr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D4ECAE8-E445-C384-6B01-0B0CD0C65A32}"/>
              </a:ext>
            </a:extLst>
          </p:cNvPr>
          <p:cNvSpPr/>
          <p:nvPr/>
        </p:nvSpPr>
        <p:spPr>
          <a:xfrm>
            <a:off x="15143173" y="8642398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3B5F694-F436-ED3F-9EC8-5C1827B6CE85}"/>
              </a:ext>
            </a:extLst>
          </p:cNvPr>
          <p:cNvSpPr/>
          <p:nvPr/>
        </p:nvSpPr>
        <p:spPr>
          <a:xfrm>
            <a:off x="17552708" y="5464436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02C0924-03CF-3ABA-AAC5-80F089714D4F}"/>
              </a:ext>
            </a:extLst>
          </p:cNvPr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2CAD2AA7-55A7-861E-42A8-EE864D23751B}"/>
              </a:ext>
            </a:extLst>
          </p:cNvPr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7343CC2A-142A-7271-0729-5F2FBF804D7B}"/>
              </a:ext>
            </a:extLst>
          </p:cNvPr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DF0B1888-95C4-68FE-BB8A-BD858F35D65C}"/>
              </a:ext>
            </a:extLst>
          </p:cNvPr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8" name="Picture 27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9DEA3770-6323-6938-ABED-1ECF7AB2B25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65DAF5F4-BFB8-D167-B65B-5678ED2A6244}"/>
              </a:ext>
            </a:extLst>
          </p:cNvPr>
          <p:cNvSpPr txBox="1"/>
          <p:nvPr/>
        </p:nvSpPr>
        <p:spPr>
          <a:xfrm>
            <a:off x="3099933" y="927952"/>
            <a:ext cx="8298065" cy="85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ID" sz="6000" dirty="0">
                <a:solidFill>
                  <a:srgbClr val="3B41C9"/>
                </a:solidFill>
                <a:latin typeface="Archive"/>
              </a:rPr>
              <a:t>Technologies Used</a:t>
            </a:r>
            <a:endParaRPr lang="en-US" sz="6000" dirty="0">
              <a:solidFill>
                <a:srgbClr val="3B41C9"/>
              </a:solidFill>
              <a:latin typeface="Archive"/>
              <a:sym typeface="Archive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C875D7E-99B9-9513-CA5C-36E73172B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28" y="2493964"/>
            <a:ext cx="14653480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600" u="sng" dirty="0">
                <a:solidFill>
                  <a:srgbClr val="3B41C9"/>
                </a:solidFill>
                <a:latin typeface="Montserrat"/>
              </a:rPr>
              <a:t>📤 xlsx + file-saver</a:t>
            </a:r>
          </a:p>
          <a:p>
            <a:pPr marR="0"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Alasan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dipilih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Library JavaScript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meng-export data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ke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file Excel (.xlsx)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file-saver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memungkinkan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pengguna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mengunduh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file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secara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langsung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dari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browser</a:t>
            </a:r>
          </a:p>
          <a:p>
            <a:pPr marL="457200" marR="0" lvl="0" indent="-4572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Berguna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dokumentasi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dan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laporan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tugas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secara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offline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0ADA2EA2-A565-C85E-27A5-44E5606F6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73" y="5911950"/>
            <a:ext cx="1173532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600" u="sng" dirty="0">
                <a:solidFill>
                  <a:srgbClr val="3B41C9"/>
                </a:solidFill>
                <a:latin typeface="Montserrat"/>
              </a:rPr>
              <a:t>🤖 IBM Granite (AI Assistant for Development)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Alasan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digunakan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Digunakan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selama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proses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pengembangan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Penyusunan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struktur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kode</a:t>
            </a:r>
            <a:endParaRPr lang="en-US" altLang="en-US" sz="2800" dirty="0">
              <a:solidFill>
                <a:srgbClr val="3B41C9"/>
              </a:solidFill>
              <a:latin typeface="Montserrat"/>
            </a:endParaRP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Rekomendasi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logika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React &amp; state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Tidak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disertakan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dalam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produk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akhir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(AI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digunakan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hanya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US" altLang="en-US" sz="2800" dirty="0" err="1">
                <a:solidFill>
                  <a:srgbClr val="3B41C9"/>
                </a:solidFill>
                <a:latin typeface="Montserrat"/>
              </a:rPr>
              <a:t>sebagai</a:t>
            </a:r>
            <a:r>
              <a:rPr lang="en-US" altLang="en-US" sz="2800" dirty="0">
                <a:solidFill>
                  <a:srgbClr val="3B41C9"/>
                </a:solidFill>
                <a:latin typeface="Montserrat"/>
              </a:rPr>
              <a:t> co-pilot developer)</a:t>
            </a:r>
          </a:p>
        </p:txBody>
      </p:sp>
    </p:spTree>
    <p:extLst>
      <p:ext uri="{BB962C8B-B14F-4D97-AF65-F5344CB8AC3E}">
        <p14:creationId xmlns:p14="http://schemas.microsoft.com/office/powerpoint/2010/main" val="245509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01FA6-22E6-C424-A37E-9FA38374B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3733EE-7EF5-A0F0-6694-EF0D54FFF211}"/>
              </a:ext>
            </a:extLst>
          </p:cNvPr>
          <p:cNvSpPr/>
          <p:nvPr/>
        </p:nvSpPr>
        <p:spPr>
          <a:xfrm rot="-5400000">
            <a:off x="13210297" y="-4497556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755BC60-376E-7B2A-8580-D8DDE0B9DD1F}"/>
              </a:ext>
            </a:extLst>
          </p:cNvPr>
          <p:cNvSpPr/>
          <p:nvPr/>
        </p:nvSpPr>
        <p:spPr>
          <a:xfrm rot="5400000">
            <a:off x="16743706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24E31320-F86F-F7E1-15AC-150210C3F444}"/>
              </a:ext>
            </a:extLst>
          </p:cNvPr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D1B16BE-FCDD-D792-EDDB-11CA8EA95328}"/>
              </a:ext>
            </a:extLst>
          </p:cNvPr>
          <p:cNvSpPr/>
          <p:nvPr/>
        </p:nvSpPr>
        <p:spPr>
          <a:xfrm>
            <a:off x="-1538046" y="8748954"/>
            <a:ext cx="3076092" cy="3076092"/>
          </a:xfrm>
          <a:custGeom>
            <a:avLst/>
            <a:gdLst/>
            <a:ahLst/>
            <a:cxnLst/>
            <a:rect l="l" t="t" r="r" b="b"/>
            <a:pathLst>
              <a:path w="3076092" h="3076092">
                <a:moveTo>
                  <a:pt x="0" y="0"/>
                </a:moveTo>
                <a:lnTo>
                  <a:pt x="3076092" y="0"/>
                </a:lnTo>
                <a:lnTo>
                  <a:pt x="3076092" y="3076092"/>
                </a:lnTo>
                <a:lnTo>
                  <a:pt x="0" y="30760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1E4794E-4576-D186-68AE-468612E933D5}"/>
              </a:ext>
            </a:extLst>
          </p:cNvPr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2C119181-A2A6-91D7-C4E8-32DC2A912FB8}"/>
              </a:ext>
            </a:extLst>
          </p:cNvPr>
          <p:cNvSpPr/>
          <p:nvPr/>
        </p:nvSpPr>
        <p:spPr>
          <a:xfrm>
            <a:off x="10463192" y="190758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7"/>
                </a:lnTo>
                <a:lnTo>
                  <a:pt x="0" y="4027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32A695F-F477-0B0B-1E92-4D583C1A03BF}"/>
              </a:ext>
            </a:extLst>
          </p:cNvPr>
          <p:cNvSpPr txBox="1"/>
          <p:nvPr/>
        </p:nvSpPr>
        <p:spPr>
          <a:xfrm>
            <a:off x="2400239" y="2876570"/>
            <a:ext cx="7099620" cy="85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ID" sz="6000" dirty="0">
                <a:solidFill>
                  <a:srgbClr val="3B41C9"/>
                </a:solidFill>
                <a:latin typeface="Archive"/>
              </a:rPr>
              <a:t>TOOLS PENDUKUNG</a:t>
            </a:r>
            <a:endParaRPr lang="en-US" sz="6000" dirty="0">
              <a:solidFill>
                <a:srgbClr val="3B41C9"/>
              </a:solidFill>
              <a:latin typeface="Archive"/>
              <a:sym typeface="Archive"/>
            </a:endParaRPr>
          </a:p>
        </p:txBody>
      </p:sp>
      <p:pic>
        <p:nvPicPr>
          <p:cNvPr id="23" name="Picture 22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C153176E-BF2D-D17D-5433-91B4B7AC22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206DDA-6FE8-353B-907A-07C65DD3E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301234"/>
              </p:ext>
            </p:extLst>
          </p:nvPr>
        </p:nvGraphicFramePr>
        <p:xfrm>
          <a:off x="1712526" y="4900020"/>
          <a:ext cx="13906958" cy="387096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6953479">
                  <a:extLst>
                    <a:ext uri="{9D8B030D-6E8A-4147-A177-3AD203B41FA5}">
                      <a16:colId xmlns:a16="http://schemas.microsoft.com/office/drawing/2014/main" val="3652793850"/>
                    </a:ext>
                  </a:extLst>
                </a:gridCol>
                <a:gridCol w="6953479">
                  <a:extLst>
                    <a:ext uri="{9D8B030D-6E8A-4147-A177-3AD203B41FA5}">
                      <a16:colId xmlns:a16="http://schemas.microsoft.com/office/drawing/2014/main" val="495617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3200" b="1" dirty="0"/>
                        <a:t>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3200" b="1" dirty="0" err="1"/>
                        <a:t>Fungsi</a:t>
                      </a:r>
                      <a:endParaRPr lang="en-ID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168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/>
                        <a:t>Git &amp; GitHub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i-FI" sz="3200" b="1"/>
                        <a:t>Versi kontrol dan kolaborasi kode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297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/>
                        <a:t>VS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/>
                        <a:t>Code editor utama dengan ekstensi React &amp; Tailwind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489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/>
                        <a:t>ESLint + Prettier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i-FI" sz="3200" b="1"/>
                        <a:t>Menjaga konsistensi dan kebersihan kode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7514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 dirty="0" err="1"/>
                        <a:t>Vercel</a:t>
                      </a:r>
                      <a:endParaRPr lang="en-ID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3200" b="1" dirty="0"/>
                        <a:t>Deployment </a:t>
                      </a:r>
                      <a:r>
                        <a:rPr lang="en-ID" sz="3200" b="1" dirty="0" err="1"/>
                        <a:t>atau</a:t>
                      </a:r>
                      <a:r>
                        <a:rPr lang="en-ID" sz="3200" b="1" dirty="0"/>
                        <a:t> Hosting </a:t>
                      </a:r>
                      <a:r>
                        <a:rPr lang="en-ID" sz="3200" b="1" dirty="0" err="1"/>
                        <a:t>aplikasi</a:t>
                      </a:r>
                      <a:r>
                        <a:rPr lang="en-ID" sz="3200" b="1" dirty="0"/>
                        <a:t> statis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80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30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-5733756" y="489444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5896861" y="-229890"/>
            <a:ext cx="2902539" cy="2999690"/>
            <a:chOff x="0" y="0"/>
            <a:chExt cx="6362700" cy="6575666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5503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429000" y="1009545"/>
            <a:ext cx="9473566" cy="85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31303" y="6759507"/>
            <a:ext cx="2169034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tools that can be used as lectures, speeches.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28994" y="6216139"/>
            <a:ext cx="237365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HARDWARE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99692" y="2081324"/>
            <a:ext cx="12251364" cy="159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Aplikasi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Smart To-Do List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memiliki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berbagai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fitur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dirancang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meningkatkan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produktivitas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mempermudah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pengelolaan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tugas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, dan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memberikan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pengalaman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pengguna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yang modern dan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efisien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24378" y="4021385"/>
            <a:ext cx="12251364" cy="5476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- ✅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Tambah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/Edit/Hapus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Tugas</a:t>
            </a:r>
            <a:endParaRPr lang="en-US" sz="2400" dirty="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- 📂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Kategori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Tugas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Kerja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Kuliah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Pribadi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, Urgent)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- 🌙 Dark Mode Toggle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- 🔍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Pencarian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dan Filter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Tugas</a:t>
            </a:r>
            <a:endParaRPr lang="en-US" sz="2400" dirty="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- 📅 Calendar View (highlight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tugas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berdasarkan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tanggal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- ⏰ Reminder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Otomatis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via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Notifikasi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berbasis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deadline)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- 📊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Statistik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dan Progress Bar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- 📤 Export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Tugas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ke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Excel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- 🧠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Penyimpanan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Lokal (`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localStorage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`)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- 📱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Tampilan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Responsive &amp; Grid Layout</a:t>
            </a:r>
          </a:p>
        </p:txBody>
      </p:sp>
      <p:sp>
        <p:nvSpPr>
          <p:cNvPr id="30" name="Freeform 30"/>
          <p:cNvSpPr/>
          <p:nvPr/>
        </p:nvSpPr>
        <p:spPr>
          <a:xfrm>
            <a:off x="856264" y="905693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Freeform 31"/>
          <p:cNvSpPr/>
          <p:nvPr/>
        </p:nvSpPr>
        <p:spPr>
          <a:xfrm>
            <a:off x="16673014" y="303661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3" name="Picture 32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D87BF144-8DB1-862D-B5C3-232EAD7316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  <p:grpSp>
        <p:nvGrpSpPr>
          <p:cNvPr id="34" name="Group 7">
            <a:extLst>
              <a:ext uri="{FF2B5EF4-FFF2-40B4-BE49-F238E27FC236}">
                <a16:creationId xmlns:a16="http://schemas.microsoft.com/office/drawing/2014/main" id="{D4A12763-98B0-7F2C-4535-59DD8A31CA57}"/>
              </a:ext>
            </a:extLst>
          </p:cNvPr>
          <p:cNvGrpSpPr>
            <a:grpSpLocks noChangeAspect="1"/>
          </p:cNvGrpSpPr>
          <p:nvPr/>
        </p:nvGrpSpPr>
        <p:grpSpPr>
          <a:xfrm>
            <a:off x="996" y="5324206"/>
            <a:ext cx="2902539" cy="2999690"/>
            <a:chOff x="0" y="0"/>
            <a:chExt cx="6362700" cy="6575666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9FA8F96-E6D8-51D3-C5C4-20B84CC9F119}"/>
                </a:ext>
              </a:extLst>
            </p:cNvPr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5503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033C9-6F31-824F-D4A6-C66FFB27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6711960B-A06E-4F93-E37A-E8F6CEF50444}"/>
              </a:ext>
            </a:extLst>
          </p:cNvPr>
          <p:cNvSpPr/>
          <p:nvPr/>
        </p:nvSpPr>
        <p:spPr>
          <a:xfrm rot="-5400000">
            <a:off x="-5733756" y="489444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7EF1AF1-5B60-314C-9909-9D41ED45D1C4}"/>
              </a:ext>
            </a:extLst>
          </p:cNvPr>
          <p:cNvGrpSpPr>
            <a:grpSpLocks noChangeAspect="1"/>
          </p:cNvGrpSpPr>
          <p:nvPr/>
        </p:nvGrpSpPr>
        <p:grpSpPr>
          <a:xfrm>
            <a:off x="11723" y="3435797"/>
            <a:ext cx="2902539" cy="2999690"/>
            <a:chOff x="0" y="0"/>
            <a:chExt cx="6362700" cy="657566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D648971-F9F1-0760-4809-97961E606D3A}"/>
                </a:ext>
              </a:extLst>
            </p:cNvPr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5"/>
              <a:stretch>
                <a:fillRect l="-24578" r="-30452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5BA470A1-5910-1108-8D85-F4AD7BAA0259}"/>
              </a:ext>
            </a:extLst>
          </p:cNvPr>
          <p:cNvSpPr txBox="1"/>
          <p:nvPr/>
        </p:nvSpPr>
        <p:spPr>
          <a:xfrm>
            <a:off x="3252969" y="1008185"/>
            <a:ext cx="11782061" cy="85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AI SUPPORT EXPLANATION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BC762E1-7B79-33BE-D16B-63A054511A93}"/>
              </a:ext>
            </a:extLst>
          </p:cNvPr>
          <p:cNvSpPr txBox="1"/>
          <p:nvPr/>
        </p:nvSpPr>
        <p:spPr>
          <a:xfrm>
            <a:off x="5131303" y="6759507"/>
            <a:ext cx="2169034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tools that can be used as lectures, speeches.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C2A541A-F204-CAB3-343A-08B7EDCCAB1B}"/>
              </a:ext>
            </a:extLst>
          </p:cNvPr>
          <p:cNvSpPr txBox="1"/>
          <p:nvPr/>
        </p:nvSpPr>
        <p:spPr>
          <a:xfrm>
            <a:off x="5028994" y="6216139"/>
            <a:ext cx="237365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HARDWARE</a:t>
            </a: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D61B63BA-4625-C5C3-5DF8-B993C85A71DE}"/>
              </a:ext>
            </a:extLst>
          </p:cNvPr>
          <p:cNvSpPr/>
          <p:nvPr/>
        </p:nvSpPr>
        <p:spPr>
          <a:xfrm>
            <a:off x="4496429" y="2434659"/>
            <a:ext cx="12176585" cy="6823642"/>
          </a:xfrm>
          <a:prstGeom prst="rect">
            <a:avLst/>
          </a:prstGeom>
          <a:solidFill>
            <a:srgbClr val="F2BE40"/>
          </a:solidFill>
        </p:spPr>
        <p:txBody>
          <a:bodyPr/>
          <a:lstStyle/>
          <a:p>
            <a:endParaRPr lang="en-ID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6EA05B6-6353-105A-57FA-1198960E3409}"/>
              </a:ext>
            </a:extLst>
          </p:cNvPr>
          <p:cNvSpPr txBox="1"/>
          <p:nvPr/>
        </p:nvSpPr>
        <p:spPr>
          <a:xfrm>
            <a:off x="5028994" y="3045408"/>
            <a:ext cx="11015788" cy="5561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🔍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Penggunaan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AI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Secara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Relevan</a:t>
            </a:r>
            <a:endParaRPr lang="en-US" sz="2400" dirty="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94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Dalam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proyek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Smart To-Do List,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teknologi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IBM Granite AI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digunakan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sebagai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asisten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pengembangan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(development assistant),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bukan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sebagai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bagian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akhir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. AI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dimanfaatkan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secara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aktif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membantu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mempercepat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proses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pembuatan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aplikasi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selama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fase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development.</a:t>
            </a:r>
          </a:p>
          <a:p>
            <a:pPr algn="just">
              <a:lnSpc>
                <a:spcPts val="2940"/>
              </a:lnSpc>
            </a:pPr>
            <a:endParaRPr lang="en-US" sz="2400" dirty="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94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🧠 Cara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Penggunaan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AI (IBM Granite)</a:t>
            </a:r>
          </a:p>
          <a:p>
            <a:pPr algn="just">
              <a:lnSpc>
                <a:spcPts val="2940"/>
              </a:lnSpc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AI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digunakan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berbagai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aspek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pengembangan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antara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lain: </a:t>
            </a:r>
          </a:p>
          <a:p>
            <a:pPr marL="342900" indent="-342900" algn="just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Struktur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Kode &amp;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Arsitektur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FolderAI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memberikan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saran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struktur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folder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proyek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yang modular dan scalable. Menyusun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skema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komponen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React yang reusable dan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mudah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dikelola</a:t>
            </a:r>
            <a:endParaRPr lang="en-US" sz="2400" dirty="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 algn="just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Logika React &amp; State Management: AI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membantu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menyusun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alur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useState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useEffect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, dan handling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formMenyederhanakan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logika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seperti</a:t>
            </a:r>
            <a:r>
              <a:rPr lang="en-US" sz="24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 toggle task, filter, dan </a:t>
            </a:r>
            <a:r>
              <a:rPr lang="en-US" sz="24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notifikasi</a:t>
            </a:r>
            <a:endParaRPr lang="en-US" sz="2400" dirty="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3051781D-24BD-25B2-FD52-1D060D594B8E}"/>
              </a:ext>
            </a:extLst>
          </p:cNvPr>
          <p:cNvSpPr/>
          <p:nvPr/>
        </p:nvSpPr>
        <p:spPr>
          <a:xfrm>
            <a:off x="856264" y="905693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438F2F5D-9A27-D2B1-DE14-1532F5E11AC5}"/>
              </a:ext>
            </a:extLst>
          </p:cNvPr>
          <p:cNvSpPr/>
          <p:nvPr/>
        </p:nvSpPr>
        <p:spPr>
          <a:xfrm>
            <a:off x="16673014" y="303661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3" name="Picture 32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C363C261-95F7-34B6-546E-070C8A3E83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B582AE23-3D13-B9A8-5386-3B6B4A9297B9}"/>
              </a:ext>
            </a:extLst>
          </p:cNvPr>
          <p:cNvGrpSpPr>
            <a:grpSpLocks noChangeAspect="1"/>
          </p:cNvGrpSpPr>
          <p:nvPr/>
        </p:nvGrpSpPr>
        <p:grpSpPr>
          <a:xfrm>
            <a:off x="16197712" y="7981285"/>
            <a:ext cx="2902539" cy="2999690"/>
            <a:chOff x="0" y="0"/>
            <a:chExt cx="6362700" cy="657566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B535897-31B7-629A-F10F-4925341E6B5C}"/>
                </a:ext>
              </a:extLst>
            </p:cNvPr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9"/>
              <a:stretch>
                <a:fillRect l="-26468" r="-28562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162842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1A91E-B5D5-2118-868F-933474745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47156D9E-69CF-ADC3-518F-2F77FF94E0A1}"/>
              </a:ext>
            </a:extLst>
          </p:cNvPr>
          <p:cNvSpPr txBox="1"/>
          <p:nvPr/>
        </p:nvSpPr>
        <p:spPr>
          <a:xfrm>
            <a:off x="3252969" y="1008185"/>
            <a:ext cx="13130031" cy="85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dirty="0" err="1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Dampak</a:t>
            </a:r>
            <a:r>
              <a:rPr lang="en-US" sz="6000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 </a:t>
            </a:r>
            <a:r>
              <a:rPr lang="en-US" sz="6000" dirty="0" err="1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Nyata</a:t>
            </a:r>
            <a:r>
              <a:rPr lang="en-US" sz="6000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 </a:t>
            </a:r>
            <a:r>
              <a:rPr lang="en-US" sz="6000" dirty="0" err="1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Penggunaan</a:t>
            </a:r>
            <a:r>
              <a:rPr lang="en-US" sz="6000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 AI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D409CFE-8B7C-72FE-745A-6282D316EB52}"/>
              </a:ext>
            </a:extLst>
          </p:cNvPr>
          <p:cNvSpPr txBox="1"/>
          <p:nvPr/>
        </p:nvSpPr>
        <p:spPr>
          <a:xfrm>
            <a:off x="5131303" y="6759507"/>
            <a:ext cx="2169034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tools that can be used as lectures, speeches.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916A818-2EE3-7FD5-EB3F-2B1B01C5891F}"/>
              </a:ext>
            </a:extLst>
          </p:cNvPr>
          <p:cNvSpPr txBox="1"/>
          <p:nvPr/>
        </p:nvSpPr>
        <p:spPr>
          <a:xfrm>
            <a:off x="5028994" y="6216139"/>
            <a:ext cx="237365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HARDWARE</a:t>
            </a:r>
          </a:p>
        </p:txBody>
      </p:sp>
      <p:sp>
        <p:nvSpPr>
          <p:cNvPr id="20" name="AutoShape 20">
            <a:extLst>
              <a:ext uri="{FF2B5EF4-FFF2-40B4-BE49-F238E27FC236}">
                <a16:creationId xmlns:a16="http://schemas.microsoft.com/office/drawing/2014/main" id="{B3FD6487-A198-E798-30B7-885ED5926728}"/>
              </a:ext>
            </a:extLst>
          </p:cNvPr>
          <p:cNvSpPr/>
          <p:nvPr/>
        </p:nvSpPr>
        <p:spPr>
          <a:xfrm>
            <a:off x="4496429" y="2434659"/>
            <a:ext cx="12176585" cy="6823642"/>
          </a:xfrm>
          <a:prstGeom prst="rect">
            <a:avLst/>
          </a:prstGeom>
          <a:solidFill>
            <a:srgbClr val="3B41C9"/>
          </a:solidFill>
        </p:spPr>
        <p:txBody>
          <a:bodyPr/>
          <a:lstStyle/>
          <a:p>
            <a:endParaRPr lang="en-ID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9D3F1CB-83FC-9FC3-85C7-C653C4696064}"/>
              </a:ext>
            </a:extLst>
          </p:cNvPr>
          <p:cNvSpPr txBox="1"/>
          <p:nvPr/>
        </p:nvSpPr>
        <p:spPr>
          <a:xfrm>
            <a:off x="5148888" y="6890908"/>
            <a:ext cx="11015788" cy="726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✨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Penggunaan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AI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proses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pengembangan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menjadi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lebih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terstruktur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cepat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dan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profesional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terutama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bagi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developer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individu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75BA216F-49EC-397A-8FCB-3DD9F04EC245}"/>
              </a:ext>
            </a:extLst>
          </p:cNvPr>
          <p:cNvSpPr/>
          <p:nvPr/>
        </p:nvSpPr>
        <p:spPr>
          <a:xfrm>
            <a:off x="2299430" y="2801272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D5223D3E-FCE4-5203-D4F1-92270E64778C}"/>
              </a:ext>
            </a:extLst>
          </p:cNvPr>
          <p:cNvSpPr/>
          <p:nvPr/>
        </p:nvSpPr>
        <p:spPr>
          <a:xfrm>
            <a:off x="17145299" y="648736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3" name="Picture 32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5EEDD822-AB45-2888-D628-4F2D7F4C50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DC28452F-7181-0D97-AF01-1057F642A50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5761407"/>
            <a:ext cx="4401940" cy="4549277"/>
            <a:chOff x="0" y="0"/>
            <a:chExt cx="6362700" cy="657566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656F0B1-0F7A-C086-7069-A7F66B2BE0EE}"/>
                </a:ext>
              </a:extLst>
            </p:cNvPr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6"/>
              <a:stretch>
                <a:fillRect l="-26468" r="-28562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51EE280-C023-FD6D-7CE6-CA097BDD9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80359"/>
              </p:ext>
            </p:extLst>
          </p:nvPr>
        </p:nvGraphicFramePr>
        <p:xfrm>
          <a:off x="5707921" y="3638414"/>
          <a:ext cx="9753600" cy="18897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198818645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401877309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3404976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800" b="1" dirty="0" err="1"/>
                        <a:t>Aspek</a:t>
                      </a:r>
                      <a:endParaRPr lang="en-ID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800" b="1" dirty="0" err="1"/>
                        <a:t>Sebelum</a:t>
                      </a:r>
                      <a:r>
                        <a:rPr lang="en-ID" sz="2800" b="1" dirty="0"/>
                        <a:t> 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2800" b="1" dirty="0" err="1"/>
                        <a:t>Setelah</a:t>
                      </a:r>
                      <a:r>
                        <a:rPr lang="en-ID" sz="2800" b="1" dirty="0"/>
                        <a:t> </a:t>
                      </a:r>
                      <a:r>
                        <a:rPr lang="en-ID" sz="2800" b="1" dirty="0" err="1"/>
                        <a:t>Menggunakan</a:t>
                      </a:r>
                      <a:r>
                        <a:rPr lang="en-ID" sz="2800" b="1" dirty="0"/>
                        <a:t> 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7105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/>
                        <a:t>Waktu Pengembangan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 dirty="0"/>
                        <a:t>Lama dan trial-error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2800" b="1" dirty="0" err="1"/>
                        <a:t>Lebih</a:t>
                      </a:r>
                      <a:r>
                        <a:rPr lang="en-ID" sz="2800" b="1" dirty="0"/>
                        <a:t> </a:t>
                      </a:r>
                      <a:r>
                        <a:rPr lang="en-ID" sz="2800" b="1" dirty="0" err="1"/>
                        <a:t>cepat</a:t>
                      </a:r>
                      <a:r>
                        <a:rPr lang="en-ID" sz="2800" b="1" dirty="0"/>
                        <a:t>, </a:t>
                      </a:r>
                      <a:r>
                        <a:rPr lang="en-ID" sz="2800" b="1" dirty="0" err="1"/>
                        <a:t>terarah</a:t>
                      </a:r>
                      <a:r>
                        <a:rPr lang="en-ID" sz="2800" b="1" dirty="0"/>
                        <a:t>, dan </a:t>
                      </a:r>
                      <a:r>
                        <a:rPr lang="en-ID" sz="2800" b="1" dirty="0" err="1"/>
                        <a:t>efisien</a:t>
                      </a:r>
                      <a:endParaRPr lang="en-ID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703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00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2A7BB-F8F0-24FE-5184-233C86018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7AE097-6CA1-2FDC-1652-E070AD4B5671}"/>
              </a:ext>
            </a:extLst>
          </p:cNvPr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93C9B02-BAE5-42A4-6C8C-CDB7C2ABA24A}"/>
              </a:ext>
            </a:extLst>
          </p:cNvPr>
          <p:cNvSpPr txBox="1"/>
          <p:nvPr/>
        </p:nvSpPr>
        <p:spPr>
          <a:xfrm>
            <a:off x="2903535" y="1230064"/>
            <a:ext cx="3192465" cy="85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OUTPUT:</a:t>
            </a:r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AB5A16C0-27EA-06F6-0A84-0478E1C3FB73}"/>
              </a:ext>
            </a:extLst>
          </p:cNvPr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30A3A5F5-AA0C-0F2A-B30D-92AF6CE1A9F6}"/>
              </a:ext>
            </a:extLst>
          </p:cNvPr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9D3EDD56-2FB1-E75C-F3B3-3452B3CDD15F}"/>
              </a:ext>
            </a:extLst>
          </p:cNvPr>
          <p:cNvSpPr/>
          <p:nvPr/>
        </p:nvSpPr>
        <p:spPr>
          <a:xfrm>
            <a:off x="12734362" y="82733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5" name="Picture 34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3CFFFBF9-0885-6584-1BE6-6C70790866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509E06-6DAF-F225-BC64-D15B5EDD75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04" y="2332027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8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258992" y="2709258"/>
            <a:ext cx="10125699" cy="4851709"/>
            <a:chOff x="0" y="0"/>
            <a:chExt cx="5431329" cy="13474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31329" cy="1347414"/>
            </a:xfrm>
            <a:custGeom>
              <a:avLst/>
              <a:gdLst/>
              <a:ahLst/>
              <a:cxnLst/>
              <a:rect l="l" t="t" r="r" b="b"/>
              <a:pathLst>
                <a:path w="5431329" h="1347414">
                  <a:moveTo>
                    <a:pt x="0" y="0"/>
                  </a:moveTo>
                  <a:lnTo>
                    <a:pt x="0" y="1347414"/>
                  </a:lnTo>
                  <a:lnTo>
                    <a:pt x="5431329" y="1347414"/>
                  </a:lnTo>
                  <a:lnTo>
                    <a:pt x="5431329" y="0"/>
                  </a:lnTo>
                  <a:lnTo>
                    <a:pt x="0" y="0"/>
                  </a:lnTo>
                  <a:close/>
                  <a:moveTo>
                    <a:pt x="5370369" y="1286454"/>
                  </a:moveTo>
                  <a:lnTo>
                    <a:pt x="59690" y="1286454"/>
                  </a:lnTo>
                  <a:lnTo>
                    <a:pt x="59690" y="59690"/>
                  </a:lnTo>
                  <a:lnTo>
                    <a:pt x="5370369" y="59690"/>
                  </a:lnTo>
                  <a:lnTo>
                    <a:pt x="5370369" y="1286454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Freeform 4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1276745" y="5424647"/>
            <a:ext cx="10181313" cy="10181313"/>
          </a:xfrm>
          <a:custGeom>
            <a:avLst/>
            <a:gdLst/>
            <a:ahLst/>
            <a:cxnLst/>
            <a:rect l="l" t="t" r="r" b="b"/>
            <a:pathLst>
              <a:path w="10181313" h="10181313">
                <a:moveTo>
                  <a:pt x="0" y="0"/>
                </a:moveTo>
                <a:lnTo>
                  <a:pt x="10181314" y="0"/>
                </a:lnTo>
                <a:lnTo>
                  <a:pt x="10181314" y="10181313"/>
                </a:lnTo>
                <a:lnTo>
                  <a:pt x="0" y="1018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9144000" y="9430736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8"/>
                </a:lnTo>
                <a:lnTo>
                  <a:pt x="0" y="167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8289462" y="2709258"/>
            <a:ext cx="9998538" cy="6549042"/>
          </a:xfrm>
          <a:custGeom>
            <a:avLst/>
            <a:gdLst/>
            <a:ahLst/>
            <a:cxnLst/>
            <a:rect l="l" t="t" r="r" b="b"/>
            <a:pathLst>
              <a:path w="9998538" h="6549042">
                <a:moveTo>
                  <a:pt x="0" y="0"/>
                </a:moveTo>
                <a:lnTo>
                  <a:pt x="9998538" y="0"/>
                </a:lnTo>
                <a:lnTo>
                  <a:pt x="9998538" y="6549042"/>
                </a:lnTo>
                <a:lnTo>
                  <a:pt x="0" y="6549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1988621" y="4437705"/>
            <a:ext cx="9255173" cy="150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60"/>
              </a:lnSpc>
            </a:pPr>
            <a:r>
              <a:rPr lang="en-US" sz="12000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THANK YOU</a:t>
            </a:r>
          </a:p>
        </p:txBody>
      </p:sp>
      <p:sp>
        <p:nvSpPr>
          <p:cNvPr id="19" name="Freeform 19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1" name="Picture 20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ED10FB4A-FDC9-D216-A08A-04586C01316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7511198" y="3593471"/>
            <a:ext cx="3267379" cy="3267379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6350000"/>
                </a:moveTo>
                <a:cubicBezTo>
                  <a:pt x="4928870" y="6350000"/>
                  <a:pt x="6350000" y="4928870"/>
                  <a:pt x="6350000" y="3175000"/>
                </a:cubicBezTo>
                <a:lnTo>
                  <a:pt x="6350000" y="0"/>
                </a:lnTo>
                <a:lnTo>
                  <a:pt x="3175000" y="0"/>
                </a:lnTo>
                <a:cubicBezTo>
                  <a:pt x="1421130" y="0"/>
                  <a:pt x="0" y="1421130"/>
                  <a:pt x="0" y="3175000"/>
                </a:cubicBezTo>
                <a:cubicBezTo>
                  <a:pt x="0" y="4928870"/>
                  <a:pt x="1421130" y="6350000"/>
                  <a:pt x="3175000" y="6350000"/>
                </a:cubicBezTo>
                <a:close/>
              </a:path>
            </a:pathLst>
          </a:custGeom>
          <a:solidFill>
            <a:srgbClr val="F2BE40"/>
          </a:solid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3851664" y="2202821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DEFILIA FATIKASARI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46815" y="7193104"/>
            <a:ext cx="3396144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500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TEKNIK INFORMATIKA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86600" y="7732657"/>
            <a:ext cx="4114800" cy="30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80"/>
              </a:lnSpc>
            </a:pPr>
            <a:r>
              <a:rPr lang="en-US" sz="2000" b="1" dirty="0">
                <a:solidFill>
                  <a:srgbClr val="F2BE40"/>
                </a:solidFill>
                <a:latin typeface="Montserrat"/>
                <a:ea typeface="Montserrat"/>
                <a:cs typeface="Montserrat"/>
                <a:sym typeface="Montserrat"/>
              </a:rPr>
              <a:t>UNIVERSITAS ISLAM MADURA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66236" y="8241416"/>
            <a:ext cx="3557303" cy="618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Instagram: @im_dftikasr18 | </a:t>
            </a:r>
            <a:r>
              <a:rPr lang="en-US" sz="1800" dirty="0" err="1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Linkedin</a:t>
            </a:r>
            <a:r>
              <a:rPr lang="en-US" dirty="0">
                <a:solidFill>
                  <a:srgbClr val="3B41C9"/>
                </a:solidFill>
                <a:latin typeface="Montserrat"/>
                <a:ea typeface="Montserrat"/>
                <a:cs typeface="Montserrat"/>
                <a:sym typeface="Montserrat"/>
              </a:rPr>
              <a:t>: @defiliafatikasari</a:t>
            </a:r>
            <a:endParaRPr lang="en-US" sz="1800" dirty="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-2057400" y="82296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2" name="Freeform 32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3" name="Freeform 33"/>
          <p:cNvSpPr/>
          <p:nvPr/>
        </p:nvSpPr>
        <p:spPr>
          <a:xfrm>
            <a:off x="12734362" y="82733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5" name="Picture 34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5D7CCBFF-A4BA-E9A6-AAC9-501B20C90E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  <p:pic>
        <p:nvPicPr>
          <p:cNvPr id="37" name="Picture 36" descr="A person in a blue jacket with black head scarf&#10;&#10;AI-generated content may be incorrect.">
            <a:extLst>
              <a:ext uri="{FF2B5EF4-FFF2-40B4-BE49-F238E27FC236}">
                <a16:creationId xmlns:a16="http://schemas.microsoft.com/office/drawing/2014/main" id="{F6EEC1DE-0774-CA09-E366-7F467AB154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80"/>
          <a:stretch>
            <a:fillRect/>
          </a:stretch>
        </p:blipFill>
        <p:spPr>
          <a:xfrm>
            <a:off x="8124731" y="4013783"/>
            <a:ext cx="2038538" cy="23785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306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054763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11962358" y="2018078"/>
            <a:ext cx="6343265" cy="6343265"/>
            <a:chOff x="1876258" y="-261121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876258" y="-261121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ID" dirty="0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299122" y="2370998"/>
            <a:ext cx="5669739" cy="566971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9146" r="-10365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814131" y="3367131"/>
            <a:ext cx="646697" cy="502072"/>
          </a:xfrm>
          <a:custGeom>
            <a:avLst/>
            <a:gdLst/>
            <a:ahLst/>
            <a:cxnLst/>
            <a:rect l="l" t="t" r="r" b="b"/>
            <a:pathLst>
              <a:path w="646697" h="502072">
                <a:moveTo>
                  <a:pt x="0" y="0"/>
                </a:moveTo>
                <a:lnTo>
                  <a:pt x="646697" y="0"/>
                </a:lnTo>
                <a:lnTo>
                  <a:pt x="646697" y="502071"/>
                </a:lnTo>
                <a:lnTo>
                  <a:pt x="0" y="502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2649420" y="3177085"/>
            <a:ext cx="8121930" cy="5477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dirty="0">
                <a:solidFill>
                  <a:srgbClr val="3B41C9"/>
                </a:solidFill>
                <a:latin typeface="Montserrat"/>
              </a:rPr>
              <a:t>Smart To-Do List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adalah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manajemen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tugas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berbasis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web yang modern,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interaktif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dan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responsif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.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ini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dirancang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sebagai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bagian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dari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Capstone Project Hacktiv8 &amp; IBM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SkillBuild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dengan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dukungan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teknologi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AI (IBM Granite)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selama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proses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pengembangan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. AI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digunakan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hanya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dalam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fase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pengembangan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membantu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penyusunan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struktur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kode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logika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dokumentasi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serta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pengujian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fitur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tanpa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disertakan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dalam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produk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akhir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.</a:t>
            </a:r>
            <a:endParaRPr lang="en-US" sz="2400" dirty="0">
              <a:solidFill>
                <a:srgbClr val="3B41C9"/>
              </a:solidFill>
              <a:latin typeface="Montserrat"/>
              <a:sym typeface="Archiv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109915" y="1390909"/>
            <a:ext cx="10986564" cy="1131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5400" dirty="0">
                <a:solidFill>
                  <a:srgbClr val="3B41C9"/>
                </a:solidFill>
                <a:latin typeface="Archive"/>
                <a:sym typeface="Archive"/>
              </a:rPr>
              <a:t>PROJECT OVERVIEW</a:t>
            </a:r>
          </a:p>
        </p:txBody>
      </p:sp>
      <p:sp>
        <p:nvSpPr>
          <p:cNvPr id="17" name="Freeform 17"/>
          <p:cNvSpPr/>
          <p:nvPr/>
        </p:nvSpPr>
        <p:spPr>
          <a:xfrm>
            <a:off x="4796729" y="-80952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8" y="0"/>
                </a:lnTo>
                <a:lnTo>
                  <a:pt x="2366598" y="1183299"/>
                </a:lnTo>
                <a:lnTo>
                  <a:pt x="0" y="11832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 flipH="1">
            <a:off x="559709" y="8100527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8"/>
                </a:lnTo>
                <a:lnTo>
                  <a:pt x="1712527" y="1712528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>
            <a:off x="654899" y="660232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10463192" y="190758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7"/>
                </a:lnTo>
                <a:lnTo>
                  <a:pt x="0" y="40272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16831135" y="1200731"/>
            <a:ext cx="244607" cy="236963"/>
          </a:xfrm>
          <a:custGeom>
            <a:avLst/>
            <a:gdLst/>
            <a:ahLst/>
            <a:cxnLst/>
            <a:rect l="l" t="t" r="r" b="b"/>
            <a:pathLst>
              <a:path w="244607" h="236963">
                <a:moveTo>
                  <a:pt x="0" y="0"/>
                </a:moveTo>
                <a:lnTo>
                  <a:pt x="244607" y="0"/>
                </a:lnTo>
                <a:lnTo>
                  <a:pt x="244607" y="236963"/>
                </a:lnTo>
                <a:lnTo>
                  <a:pt x="0" y="23696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9" name="Picture 28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1F72E61F-CF73-ED27-AB82-D14C62E3FFC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-4360807" y="-4834609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03878" y="2209377"/>
            <a:ext cx="5470886" cy="9036813"/>
            <a:chOff x="0" y="0"/>
            <a:chExt cx="384429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6"/>
              <a:stretch>
                <a:fillRect r="-1015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533347" y="3992439"/>
            <a:ext cx="8542395" cy="6031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Proyek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ini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bertujuan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Membuat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to-do list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berbasis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web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dengan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fitur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yang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intuitif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dan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efisien</a:t>
            </a:r>
            <a:endParaRPr lang="en-ID" sz="24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Meningkatkan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produktivitas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pengguna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melalui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pengelolaan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tugas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yang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cerdas</a:t>
            </a:r>
            <a:endParaRPr lang="en-ID" sz="24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Mengintegrasikan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praktik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pengembangan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modern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berbasis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AI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dalam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workflow frontend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Menyediakan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dasar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yang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bisa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dikembangkan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lebih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lanjut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menjadi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produk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yang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lebih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kompleks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dan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terintegrasi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(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dengan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Firebase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atau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backend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lainnya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rgbClr val="3B41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533347" y="2626925"/>
            <a:ext cx="7415585" cy="85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TUJUAN PROYEK?</a:t>
            </a:r>
          </a:p>
        </p:txBody>
      </p:sp>
      <p:sp>
        <p:nvSpPr>
          <p:cNvPr id="15" name="Freeform 15"/>
          <p:cNvSpPr/>
          <p:nvPr/>
        </p:nvSpPr>
        <p:spPr>
          <a:xfrm>
            <a:off x="6749574" y="6213084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6749574" y="7948437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2" y="0"/>
                </a:lnTo>
                <a:lnTo>
                  <a:pt x="1076362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 rot="-5400000">
            <a:off x="-636187" y="4551851"/>
            <a:ext cx="2366598" cy="1183299"/>
          </a:xfrm>
          <a:custGeom>
            <a:avLst/>
            <a:gdLst/>
            <a:ahLst/>
            <a:cxnLst/>
            <a:rect l="l" t="t" r="r" b="b"/>
            <a:pathLst>
              <a:path w="2366598" h="1183299">
                <a:moveTo>
                  <a:pt x="0" y="0"/>
                </a:moveTo>
                <a:lnTo>
                  <a:pt x="2366597" y="0"/>
                </a:lnTo>
                <a:lnTo>
                  <a:pt x="2366597" y="1183298"/>
                </a:lnTo>
                <a:lnTo>
                  <a:pt x="0" y="11832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6151829" y="1732722"/>
            <a:ext cx="1674107" cy="1674107"/>
          </a:xfrm>
          <a:custGeom>
            <a:avLst/>
            <a:gdLst/>
            <a:ahLst/>
            <a:cxnLst/>
            <a:rect l="l" t="t" r="r" b="b"/>
            <a:pathLst>
              <a:path w="1674107" h="1674107">
                <a:moveTo>
                  <a:pt x="0" y="0"/>
                </a:moveTo>
                <a:lnTo>
                  <a:pt x="1674107" y="0"/>
                </a:lnTo>
                <a:lnTo>
                  <a:pt x="1674107" y="1674107"/>
                </a:lnTo>
                <a:lnTo>
                  <a:pt x="0" y="16741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Freeform 28"/>
          <p:cNvSpPr/>
          <p:nvPr/>
        </p:nvSpPr>
        <p:spPr>
          <a:xfrm>
            <a:off x="10463192" y="190758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7"/>
                </a:lnTo>
                <a:lnTo>
                  <a:pt x="0" y="402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Freeform 29"/>
          <p:cNvSpPr/>
          <p:nvPr/>
        </p:nvSpPr>
        <p:spPr>
          <a:xfrm>
            <a:off x="16831135" y="1200731"/>
            <a:ext cx="244607" cy="236963"/>
          </a:xfrm>
          <a:custGeom>
            <a:avLst/>
            <a:gdLst/>
            <a:ahLst/>
            <a:cxnLst/>
            <a:rect l="l" t="t" r="r" b="b"/>
            <a:pathLst>
              <a:path w="244607" h="236963">
                <a:moveTo>
                  <a:pt x="0" y="0"/>
                </a:moveTo>
                <a:lnTo>
                  <a:pt x="244607" y="0"/>
                </a:lnTo>
                <a:lnTo>
                  <a:pt x="244607" y="236963"/>
                </a:lnTo>
                <a:lnTo>
                  <a:pt x="0" y="2369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0" name="Picture 29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02E601AD-9773-6D25-F64D-8789A7B416E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-5400000" flipH="1">
            <a:off x="16575473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6101527" y="8014764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8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8" y="1712527"/>
                </a:lnTo>
                <a:lnTo>
                  <a:pt x="17125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2601556" y="3529672"/>
            <a:ext cx="13109755" cy="6197616"/>
            <a:chOff x="0" y="0"/>
            <a:chExt cx="6888894" cy="68313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888893" cy="6831323"/>
            </a:xfrm>
            <a:custGeom>
              <a:avLst/>
              <a:gdLst/>
              <a:ahLst/>
              <a:cxnLst/>
              <a:rect l="l" t="t" r="r" b="b"/>
              <a:pathLst>
                <a:path w="6888893" h="6831323">
                  <a:moveTo>
                    <a:pt x="0" y="0"/>
                  </a:moveTo>
                  <a:lnTo>
                    <a:pt x="0" y="6831323"/>
                  </a:lnTo>
                  <a:lnTo>
                    <a:pt x="6888893" y="6831323"/>
                  </a:lnTo>
                  <a:lnTo>
                    <a:pt x="6888893" y="0"/>
                  </a:lnTo>
                  <a:lnTo>
                    <a:pt x="0" y="0"/>
                  </a:lnTo>
                  <a:close/>
                  <a:moveTo>
                    <a:pt x="6827934" y="6770363"/>
                  </a:moveTo>
                  <a:lnTo>
                    <a:pt x="59690" y="6770363"/>
                  </a:lnTo>
                  <a:lnTo>
                    <a:pt x="59690" y="59690"/>
                  </a:lnTo>
                  <a:lnTo>
                    <a:pt x="6827934" y="59690"/>
                  </a:lnTo>
                  <a:lnTo>
                    <a:pt x="6827934" y="6770363"/>
                  </a:lnTo>
                  <a:close/>
                </a:path>
              </a:pathLst>
            </a:custGeom>
            <a:solidFill>
              <a:srgbClr val="F2BE40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746" y="8455896"/>
            <a:ext cx="2039763" cy="203976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11854" y="3742267"/>
            <a:ext cx="2039763" cy="203976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4" name="Freeform 14"/>
          <p:cNvSpPr/>
          <p:nvPr/>
        </p:nvSpPr>
        <p:spPr>
          <a:xfrm>
            <a:off x="-20574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7" name="Group 17"/>
          <p:cNvGrpSpPr/>
          <p:nvPr/>
        </p:nvGrpSpPr>
        <p:grpSpPr>
          <a:xfrm>
            <a:off x="5726869" y="108183"/>
            <a:ext cx="2039763" cy="203976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B41C9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9" name="Freeform 19"/>
          <p:cNvSpPr/>
          <p:nvPr/>
        </p:nvSpPr>
        <p:spPr>
          <a:xfrm>
            <a:off x="464957" y="9354761"/>
            <a:ext cx="967418" cy="932239"/>
          </a:xfrm>
          <a:custGeom>
            <a:avLst/>
            <a:gdLst/>
            <a:ahLst/>
            <a:cxnLst/>
            <a:rect l="l" t="t" r="r" b="b"/>
            <a:pathLst>
              <a:path w="967418" h="932239">
                <a:moveTo>
                  <a:pt x="0" y="0"/>
                </a:moveTo>
                <a:lnTo>
                  <a:pt x="967418" y="0"/>
                </a:lnTo>
                <a:lnTo>
                  <a:pt x="967418" y="932240"/>
                </a:lnTo>
                <a:lnTo>
                  <a:pt x="0" y="932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16968786" y="4230137"/>
            <a:ext cx="1092615" cy="955542"/>
          </a:xfrm>
          <a:custGeom>
            <a:avLst/>
            <a:gdLst/>
            <a:ahLst/>
            <a:cxnLst/>
            <a:rect l="l" t="t" r="r" b="b"/>
            <a:pathLst>
              <a:path w="1092615" h="955542">
                <a:moveTo>
                  <a:pt x="0" y="0"/>
                </a:moveTo>
                <a:lnTo>
                  <a:pt x="1092616" y="0"/>
                </a:lnTo>
                <a:lnTo>
                  <a:pt x="1092616" y="955541"/>
                </a:lnTo>
                <a:lnTo>
                  <a:pt x="0" y="955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>
            <a:off x="1800825" y="9097944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 flipH="1">
            <a:off x="1165660" y="9097944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3" y="0"/>
                </a:moveTo>
                <a:lnTo>
                  <a:pt x="0" y="0"/>
                </a:lnTo>
                <a:lnTo>
                  <a:pt x="0" y="288666"/>
                </a:lnTo>
                <a:lnTo>
                  <a:pt x="193083" y="288666"/>
                </a:lnTo>
                <a:lnTo>
                  <a:pt x="19308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16751921" y="285870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Freeform 28"/>
          <p:cNvSpPr/>
          <p:nvPr/>
        </p:nvSpPr>
        <p:spPr>
          <a:xfrm>
            <a:off x="6250676" y="799046"/>
            <a:ext cx="1052903" cy="737032"/>
          </a:xfrm>
          <a:custGeom>
            <a:avLst/>
            <a:gdLst/>
            <a:ahLst/>
            <a:cxnLst/>
            <a:rect l="l" t="t" r="r" b="b"/>
            <a:pathLst>
              <a:path w="1052903" h="737032">
                <a:moveTo>
                  <a:pt x="0" y="0"/>
                </a:moveTo>
                <a:lnTo>
                  <a:pt x="1052902" y="0"/>
                </a:lnTo>
                <a:lnTo>
                  <a:pt x="1052902" y="737032"/>
                </a:lnTo>
                <a:lnTo>
                  <a:pt x="0" y="7370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2" name="TextBox 32"/>
          <p:cNvSpPr txBox="1"/>
          <p:nvPr/>
        </p:nvSpPr>
        <p:spPr>
          <a:xfrm>
            <a:off x="3851663" y="2410184"/>
            <a:ext cx="1058467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dirty="0">
                <a:solidFill>
                  <a:srgbClr val="3B41C9"/>
                </a:solidFill>
                <a:latin typeface="Archive"/>
                <a:ea typeface="Archive"/>
                <a:cs typeface="Archive"/>
                <a:sym typeface="Archive"/>
              </a:rPr>
              <a:t>LATAR BELAKANG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120169" y="4089013"/>
            <a:ext cx="12038515" cy="4923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dirty="0">
                <a:solidFill>
                  <a:srgbClr val="3B41C9"/>
                </a:solidFill>
                <a:latin typeface="Montserrat"/>
              </a:rPr>
              <a:t>Banyak orang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saat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ini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merasa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kewalahan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dalam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mengatur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pekerjaan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tugas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kuliah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dan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aktivitas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sehari-hari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.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to-do list yang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ada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seringkali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terlalu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sederhana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kurang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fleksibel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atau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tidak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memberikan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insight yang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cukup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terhadap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progress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pekerjaan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. Smart To-Do List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hadir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sebagai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solusi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Menyediakan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pengelolaan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tugas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yang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fleksibel</a:t>
            </a:r>
            <a:endParaRPr lang="en-ID" sz="24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Membedakan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tugas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berdasarkan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kategori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dan deadline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Menampilkan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statistik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penyelesaian</a:t>
            </a:r>
            <a:endParaRPr lang="en-ID" sz="24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Memberikan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notifikasi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otomatis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sebagai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pengingat</a:t>
            </a:r>
            <a:endParaRPr lang="en-ID" sz="24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Memungkinkan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ekspor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data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ke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file Excel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dokumentasi</a:t>
            </a:r>
            <a:endParaRPr lang="en-ID" sz="2400" dirty="0">
              <a:solidFill>
                <a:srgbClr val="3B41C9"/>
              </a:solidFill>
              <a:latin typeface="Montserrat"/>
            </a:endParaRPr>
          </a:p>
        </p:txBody>
      </p:sp>
      <p:pic>
        <p:nvPicPr>
          <p:cNvPr id="39" name="Picture 38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4A7CE340-767D-2D2E-DBD8-BFB25B751C6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210297" y="-4497556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182603" y="1606973"/>
            <a:ext cx="5254888" cy="8680027"/>
            <a:chOff x="0" y="0"/>
            <a:chExt cx="384429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3020" cy="6350000"/>
            </a:xfrm>
            <a:custGeom>
              <a:avLst/>
              <a:gdLst/>
              <a:ahLst/>
              <a:cxnLst/>
              <a:rect l="l" t="t" r="r" b="b"/>
              <a:pathLst>
                <a:path w="3843020" h="6350000">
                  <a:moveTo>
                    <a:pt x="1205230" y="0"/>
                  </a:moveTo>
                  <a:lnTo>
                    <a:pt x="2637790" y="0"/>
                  </a:lnTo>
                  <a:cubicBezTo>
                    <a:pt x="3303270" y="0"/>
                    <a:pt x="3843020" y="539750"/>
                    <a:pt x="3843020" y="1205230"/>
                  </a:cubicBezTo>
                  <a:lnTo>
                    <a:pt x="3843020" y="6350000"/>
                  </a:lnTo>
                  <a:lnTo>
                    <a:pt x="384302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1205230"/>
                  </a:lnTo>
                  <a:cubicBezTo>
                    <a:pt x="0" y="539750"/>
                    <a:pt x="539750" y="0"/>
                    <a:pt x="1205230" y="0"/>
                  </a:cubicBezTo>
                  <a:close/>
                </a:path>
              </a:pathLst>
            </a:custGeom>
            <a:blipFill>
              <a:blip r:embed="rId4"/>
              <a:stretch>
                <a:fillRect l="-94691" r="-5316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6743706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AutoShape 6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-1538046" y="8748954"/>
            <a:ext cx="3076092" cy="3076092"/>
          </a:xfrm>
          <a:custGeom>
            <a:avLst/>
            <a:gdLst/>
            <a:ahLst/>
            <a:cxnLst/>
            <a:rect l="l" t="t" r="r" b="b"/>
            <a:pathLst>
              <a:path w="3076092" h="3076092">
                <a:moveTo>
                  <a:pt x="0" y="0"/>
                </a:moveTo>
                <a:lnTo>
                  <a:pt x="3076092" y="0"/>
                </a:lnTo>
                <a:lnTo>
                  <a:pt x="3076092" y="3076092"/>
                </a:lnTo>
                <a:lnTo>
                  <a:pt x="0" y="3076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0463192" y="190758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7"/>
                </a:lnTo>
                <a:lnTo>
                  <a:pt x="0" y="402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TextBox 19"/>
          <p:cNvSpPr txBox="1"/>
          <p:nvPr/>
        </p:nvSpPr>
        <p:spPr>
          <a:xfrm>
            <a:off x="2400239" y="2876570"/>
            <a:ext cx="7099620" cy="169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ID" sz="6000" dirty="0" err="1">
                <a:solidFill>
                  <a:srgbClr val="3B41C9"/>
                </a:solidFill>
                <a:latin typeface="Archive"/>
              </a:rPr>
              <a:t>Permasalahan</a:t>
            </a:r>
            <a:r>
              <a:rPr lang="en-ID" sz="6000" dirty="0">
                <a:solidFill>
                  <a:srgbClr val="3B41C9"/>
                </a:solidFill>
                <a:latin typeface="Archive"/>
              </a:rPr>
              <a:t> yang </a:t>
            </a:r>
            <a:r>
              <a:rPr lang="en-ID" sz="6000" dirty="0" err="1">
                <a:solidFill>
                  <a:srgbClr val="3B41C9"/>
                </a:solidFill>
                <a:latin typeface="Archive"/>
              </a:rPr>
              <a:t>Diangkat</a:t>
            </a:r>
            <a:endParaRPr lang="en-US" sz="6000" dirty="0">
              <a:solidFill>
                <a:srgbClr val="3B41C9"/>
              </a:solidFill>
              <a:latin typeface="Archive"/>
              <a:sym typeface="Archiv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008161" y="4930399"/>
            <a:ext cx="6808953" cy="4812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rgbClr val="3B41C9"/>
                </a:solidFill>
                <a:latin typeface="Montserrat"/>
              </a:rPr>
              <a:t>Tidak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adanya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fitur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pengelompokan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tugas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berdasarkan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kategori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secara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fleksibel</a:t>
            </a:r>
            <a:endParaRPr lang="en-ID" sz="24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Minimnya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fitur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pengingat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atau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notifikasi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otomatis</a:t>
            </a:r>
            <a:endParaRPr lang="en-ID" sz="24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Kurangnya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insight visual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terkait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progres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tugas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pengguna</a:t>
            </a:r>
            <a:endParaRPr lang="en-ID" sz="2400" dirty="0">
              <a:solidFill>
                <a:srgbClr val="3B41C9"/>
              </a:solidFill>
              <a:latin typeface="Montserra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Keterbatasan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ekspor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data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dari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to-do list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sederhana</a:t>
            </a:r>
            <a:endParaRPr lang="en-ID" sz="2400" dirty="0">
              <a:solidFill>
                <a:srgbClr val="3B41C9"/>
              </a:solidFill>
              <a:latin typeface="Montserrat"/>
            </a:endParaRPr>
          </a:p>
          <a:p>
            <a:pPr algn="just">
              <a:lnSpc>
                <a:spcPts val="3219"/>
              </a:lnSpc>
            </a:pPr>
            <a:endParaRPr lang="en-US" sz="2299" b="1" dirty="0">
              <a:solidFill>
                <a:srgbClr val="3B41C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3" name="Picture 22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3B882869-E145-2873-DC0D-3344F7F70C1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63257" y="-190542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AutoShape 3"/>
          <p:cNvSpPr/>
          <p:nvPr/>
        </p:nvSpPr>
        <p:spPr>
          <a:xfrm>
            <a:off x="14716004" y="1028700"/>
            <a:ext cx="2543296" cy="0"/>
          </a:xfrm>
          <a:prstGeom prst="line">
            <a:avLst/>
          </a:prstGeom>
          <a:ln w="581025" cap="rnd">
            <a:solidFill>
              <a:srgbClr val="3B41C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-2805467" y="5450554"/>
            <a:ext cx="10155406" cy="10155406"/>
          </a:xfrm>
          <a:custGeom>
            <a:avLst/>
            <a:gdLst/>
            <a:ahLst/>
            <a:cxnLst/>
            <a:rect l="l" t="t" r="r" b="b"/>
            <a:pathLst>
              <a:path w="10155406" h="10155406">
                <a:moveTo>
                  <a:pt x="0" y="0"/>
                </a:moveTo>
                <a:lnTo>
                  <a:pt x="10155406" y="0"/>
                </a:lnTo>
                <a:lnTo>
                  <a:pt x="10155406" y="10155406"/>
                </a:lnTo>
                <a:lnTo>
                  <a:pt x="0" y="10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/>
          <p:nvPr/>
        </p:nvGrpSpPr>
        <p:grpSpPr>
          <a:xfrm>
            <a:off x="1845833" y="1971868"/>
            <a:ext cx="6343265" cy="634326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5BE4A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182595" y="2308642"/>
            <a:ext cx="5669739" cy="5669717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37195" b="-12805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203997" y="2712379"/>
            <a:ext cx="7099620" cy="169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ID" sz="6000" dirty="0" err="1">
                <a:solidFill>
                  <a:srgbClr val="3B41C9"/>
                </a:solidFill>
                <a:latin typeface="Archive"/>
              </a:rPr>
              <a:t>Pendekatan</a:t>
            </a:r>
            <a:r>
              <a:rPr lang="en-ID" sz="6000" dirty="0">
                <a:solidFill>
                  <a:srgbClr val="3B41C9"/>
                </a:solidFill>
                <a:latin typeface="Archive"/>
              </a:rPr>
              <a:t> dan Solusi</a:t>
            </a:r>
            <a:endParaRPr lang="en-US" sz="6000" dirty="0">
              <a:solidFill>
                <a:srgbClr val="3B41C9"/>
              </a:solidFill>
              <a:latin typeface="Archive"/>
              <a:sym typeface="Archive"/>
            </a:endParaRPr>
          </a:p>
        </p:txBody>
      </p:sp>
      <p:sp>
        <p:nvSpPr>
          <p:cNvPr id="14" name="Freeform 14"/>
          <p:cNvSpPr/>
          <p:nvPr/>
        </p:nvSpPr>
        <p:spPr>
          <a:xfrm rot="-5400000">
            <a:off x="-514765" y="5143085"/>
            <a:ext cx="2059059" cy="1029529"/>
          </a:xfrm>
          <a:custGeom>
            <a:avLst/>
            <a:gdLst/>
            <a:ahLst/>
            <a:cxnLst/>
            <a:rect l="l" t="t" r="r" b="b"/>
            <a:pathLst>
              <a:path w="2059059" h="1029529">
                <a:moveTo>
                  <a:pt x="0" y="0"/>
                </a:moveTo>
                <a:lnTo>
                  <a:pt x="2059059" y="0"/>
                </a:lnTo>
                <a:lnTo>
                  <a:pt x="2059059" y="1029530"/>
                </a:lnTo>
                <a:lnTo>
                  <a:pt x="0" y="10295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9203997" y="4856886"/>
            <a:ext cx="7099620" cy="492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dirty="0">
                <a:solidFill>
                  <a:srgbClr val="3B41C9"/>
                </a:solidFill>
                <a:latin typeface="Montserrat"/>
              </a:rPr>
              <a:t>Solusi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dibangun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dengan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pendekatan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berbasis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React.js,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memanfaatkan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Tailwind CSS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tampilan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modern dan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responsif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serta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menerapkan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berbagai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fitur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berbasis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localStorage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dan Notification API.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dikembangkan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secara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modular,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menggunakan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bantuan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AI (IBM Granite)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mempercepat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dan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menyempurnakan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proses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pembuatan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.</a:t>
            </a:r>
            <a:endParaRPr lang="en-US" sz="2400" dirty="0">
              <a:solidFill>
                <a:srgbClr val="3B41C9"/>
              </a:solidFill>
              <a:latin typeface="Montserrat"/>
              <a:sym typeface="Montserrat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856264" y="9056936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6994962" y="3653335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4" name="Picture 23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0C413C97-2AC2-B529-1E6A-311D1EBBE3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1753411" y="4910118"/>
            <a:ext cx="8696364" cy="8696364"/>
          </a:xfrm>
          <a:custGeom>
            <a:avLst/>
            <a:gdLst/>
            <a:ahLst/>
            <a:cxnLst/>
            <a:rect l="l" t="t" r="r" b="b"/>
            <a:pathLst>
              <a:path w="8696364" h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33026" y="2891256"/>
            <a:ext cx="6021176" cy="6222711"/>
            <a:chOff x="0" y="0"/>
            <a:chExt cx="6362700" cy="6575666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8"/>
              <a:stretch>
                <a:fillRect l="-27418" r="-27418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76139" y="2010648"/>
            <a:ext cx="8298065" cy="85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ID" sz="6000" dirty="0">
                <a:solidFill>
                  <a:srgbClr val="3B41C9"/>
                </a:solidFill>
                <a:latin typeface="Archive"/>
              </a:rPr>
              <a:t>Technologies Used</a:t>
            </a:r>
            <a:endParaRPr lang="en-US" sz="6000" dirty="0">
              <a:solidFill>
                <a:srgbClr val="3B41C9"/>
              </a:solidFill>
              <a:latin typeface="Archive"/>
              <a:sym typeface="Archiv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49696" y="4006226"/>
            <a:ext cx="7074664" cy="4369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Smart To-Do List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dibangun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dengan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kombinasi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teknologi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modern frontend, library UI,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serta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tools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pendukung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pengembangan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berbasis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AI.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Pemilihan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teknologi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disesuaikan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dengan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kebutuhan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proyek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yang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mengutamakan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kecepatan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kemudahan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pengembangan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, dan user experience yang </a:t>
            </a:r>
            <a:r>
              <a:rPr lang="en-ID" sz="2400" dirty="0" err="1">
                <a:solidFill>
                  <a:srgbClr val="3B41C9"/>
                </a:solidFill>
                <a:latin typeface="Montserrat"/>
              </a:rPr>
              <a:t>baik</a:t>
            </a:r>
            <a:r>
              <a:rPr lang="en-ID" sz="2400" dirty="0">
                <a:solidFill>
                  <a:srgbClr val="3B41C9"/>
                </a:solidFill>
                <a:latin typeface="Montserrat"/>
              </a:rPr>
              <a:t>.</a:t>
            </a:r>
            <a:endParaRPr lang="en-US" sz="2400" dirty="0">
              <a:solidFill>
                <a:srgbClr val="3B41C9"/>
              </a:solidFill>
              <a:latin typeface="Montserrat"/>
              <a:sym typeface="Montserra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677049" y="7571775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6440576" y="539750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/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/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/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8" name="Picture 27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2598A346-C282-E0BC-4B3C-ABD31F8222C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998A6-0F3C-FE57-90BD-95624E5AA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91519E-9D5F-CE63-951B-9D8FF45C06CF}"/>
              </a:ext>
            </a:extLst>
          </p:cNvPr>
          <p:cNvSpPr/>
          <p:nvPr/>
        </p:nvSpPr>
        <p:spPr>
          <a:xfrm rot="5400000">
            <a:off x="14422662" y="-271867"/>
            <a:ext cx="5153784" cy="2576892"/>
          </a:xfrm>
          <a:custGeom>
            <a:avLst/>
            <a:gdLst/>
            <a:ahLst/>
            <a:cxnLst/>
            <a:rect l="l" t="t" r="r" b="b"/>
            <a:pathLst>
              <a:path w="5153784" h="2576892">
                <a:moveTo>
                  <a:pt x="0" y="0"/>
                </a:moveTo>
                <a:lnTo>
                  <a:pt x="5153784" y="0"/>
                </a:lnTo>
                <a:lnTo>
                  <a:pt x="5153784" y="2576892"/>
                </a:lnTo>
                <a:lnTo>
                  <a:pt x="0" y="25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73AB7EC-114E-63D1-03B6-0A1ABD553D5F}"/>
              </a:ext>
            </a:extLst>
          </p:cNvPr>
          <p:cNvSpPr/>
          <p:nvPr/>
        </p:nvSpPr>
        <p:spPr>
          <a:xfrm>
            <a:off x="11753411" y="4910118"/>
            <a:ext cx="8696364" cy="8696364"/>
          </a:xfrm>
          <a:custGeom>
            <a:avLst/>
            <a:gdLst/>
            <a:ahLst/>
            <a:cxnLst/>
            <a:rect l="l" t="t" r="r" b="b"/>
            <a:pathLst>
              <a:path w="8696364" h="8696364">
                <a:moveTo>
                  <a:pt x="0" y="0"/>
                </a:moveTo>
                <a:lnTo>
                  <a:pt x="8696364" y="0"/>
                </a:lnTo>
                <a:lnTo>
                  <a:pt x="8696364" y="8696364"/>
                </a:lnTo>
                <a:lnTo>
                  <a:pt x="0" y="869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E378D0C-7AC9-5B6F-4AD0-908ACD7AE752}"/>
              </a:ext>
            </a:extLst>
          </p:cNvPr>
          <p:cNvSpPr/>
          <p:nvPr/>
        </p:nvSpPr>
        <p:spPr>
          <a:xfrm flipH="1">
            <a:off x="0" y="8574473"/>
            <a:ext cx="1712527" cy="1712527"/>
          </a:xfrm>
          <a:custGeom>
            <a:avLst/>
            <a:gdLst/>
            <a:ahLst/>
            <a:cxnLst/>
            <a:rect l="l" t="t" r="r" b="b"/>
            <a:pathLst>
              <a:path w="1712527" h="1712527">
                <a:moveTo>
                  <a:pt x="1712527" y="0"/>
                </a:moveTo>
                <a:lnTo>
                  <a:pt x="0" y="0"/>
                </a:lnTo>
                <a:lnTo>
                  <a:pt x="0" y="1712527"/>
                </a:lnTo>
                <a:lnTo>
                  <a:pt x="1712527" y="1712527"/>
                </a:lnTo>
                <a:lnTo>
                  <a:pt x="17125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75F8D09-F954-D96F-9EFA-DACF58DE2D2D}"/>
              </a:ext>
            </a:extLst>
          </p:cNvPr>
          <p:cNvGrpSpPr>
            <a:grpSpLocks noChangeAspect="1"/>
          </p:cNvGrpSpPr>
          <p:nvPr/>
        </p:nvGrpSpPr>
        <p:grpSpPr>
          <a:xfrm>
            <a:off x="11033026" y="2891256"/>
            <a:ext cx="6021176" cy="6222711"/>
            <a:chOff x="0" y="0"/>
            <a:chExt cx="6362700" cy="657566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3EFC752-ADEA-272F-86C7-A8E77C4884DA}"/>
                </a:ext>
              </a:extLst>
            </p:cNvPr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8"/>
              <a:stretch>
                <a:fillRect l="-27418" r="-27418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55E2789-17DF-5386-747E-9907B74216F0}"/>
              </a:ext>
            </a:extLst>
          </p:cNvPr>
          <p:cNvSpPr txBox="1"/>
          <p:nvPr/>
        </p:nvSpPr>
        <p:spPr>
          <a:xfrm>
            <a:off x="1889136" y="4103982"/>
            <a:ext cx="8696364" cy="486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3600" u="sng" dirty="0">
                <a:solidFill>
                  <a:srgbClr val="3B41C9"/>
                </a:solidFill>
                <a:latin typeface="Montserrat"/>
              </a:rPr>
              <a:t>⚛️ React.js</a:t>
            </a:r>
          </a:p>
          <a:p>
            <a:r>
              <a:rPr lang="en-ID" sz="2800" dirty="0">
                <a:solidFill>
                  <a:srgbClr val="3B41C9"/>
                </a:solidFill>
                <a:latin typeface="Montserrat"/>
              </a:rPr>
              <a:t>Alasan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dipilih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solidFill>
                  <a:srgbClr val="3B41C9"/>
                </a:solidFill>
                <a:latin typeface="Montserrat"/>
              </a:rPr>
              <a:t>Library JavaScript yang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ringan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dan powerful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membangun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antarmuka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pengguna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(UI)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Mendukung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konsep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komponen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,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memudahkan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modularisasi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dan reusable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>
                <a:solidFill>
                  <a:srgbClr val="3B41C9"/>
                </a:solidFill>
                <a:latin typeface="Montserrat"/>
              </a:rPr>
              <a:t>Sangat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cocok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untuk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aplikasi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single-page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seperti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to-do 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Didukung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oleh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komunitas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besar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dan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dokumentasi</a:t>
            </a:r>
            <a:r>
              <a:rPr lang="en-ID" sz="2800" dirty="0">
                <a:solidFill>
                  <a:srgbClr val="3B41C9"/>
                </a:solidFill>
                <a:latin typeface="Montserrat"/>
              </a:rPr>
              <a:t> </a:t>
            </a:r>
            <a:r>
              <a:rPr lang="en-ID" sz="2800" dirty="0" err="1">
                <a:solidFill>
                  <a:srgbClr val="3B41C9"/>
                </a:solidFill>
                <a:latin typeface="Montserrat"/>
              </a:rPr>
              <a:t>lengkap</a:t>
            </a:r>
            <a:endParaRPr lang="en-ID" sz="2800" dirty="0">
              <a:solidFill>
                <a:srgbClr val="3B41C9"/>
              </a:solidFill>
              <a:latin typeface="Montserrat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C08C249-06EC-BAD9-3FAB-BF1DB02E5CA3}"/>
              </a:ext>
            </a:extLst>
          </p:cNvPr>
          <p:cNvSpPr/>
          <p:nvPr/>
        </p:nvSpPr>
        <p:spPr>
          <a:xfrm>
            <a:off x="10677049" y="7571775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1"/>
                </a:lnTo>
                <a:lnTo>
                  <a:pt x="0" y="1076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50C1F05-CF7D-12FA-E3D8-6C2481C34687}"/>
              </a:ext>
            </a:extLst>
          </p:cNvPr>
          <p:cNvSpPr/>
          <p:nvPr/>
        </p:nvSpPr>
        <p:spPr>
          <a:xfrm>
            <a:off x="16440576" y="5397500"/>
            <a:ext cx="1076362" cy="1076362"/>
          </a:xfrm>
          <a:custGeom>
            <a:avLst/>
            <a:gdLst/>
            <a:ahLst/>
            <a:cxnLst/>
            <a:rect l="l" t="t" r="r" b="b"/>
            <a:pathLst>
              <a:path w="1076362" h="1076362">
                <a:moveTo>
                  <a:pt x="0" y="0"/>
                </a:moveTo>
                <a:lnTo>
                  <a:pt x="1076361" y="0"/>
                </a:lnTo>
                <a:lnTo>
                  <a:pt x="1076361" y="1076362"/>
                </a:lnTo>
                <a:lnTo>
                  <a:pt x="0" y="10763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ED4245E-C758-3EAC-0417-422AAAE28255}"/>
              </a:ext>
            </a:extLst>
          </p:cNvPr>
          <p:cNvSpPr/>
          <p:nvPr/>
        </p:nvSpPr>
        <p:spPr>
          <a:xfrm>
            <a:off x="17075742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0" y="0"/>
                </a:moveTo>
                <a:lnTo>
                  <a:pt x="193083" y="0"/>
                </a:lnTo>
                <a:lnTo>
                  <a:pt x="193083" y="288666"/>
                </a:lnTo>
                <a:lnTo>
                  <a:pt x="0" y="288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9F2BD191-C2E0-AFAE-F3B0-A5F5DCD335B4}"/>
              </a:ext>
            </a:extLst>
          </p:cNvPr>
          <p:cNvSpPr/>
          <p:nvPr/>
        </p:nvSpPr>
        <p:spPr>
          <a:xfrm flipH="1">
            <a:off x="16440576" y="9113967"/>
            <a:ext cx="193083" cy="288666"/>
          </a:xfrm>
          <a:custGeom>
            <a:avLst/>
            <a:gdLst/>
            <a:ahLst/>
            <a:cxnLst/>
            <a:rect l="l" t="t" r="r" b="b"/>
            <a:pathLst>
              <a:path w="193083" h="288666">
                <a:moveTo>
                  <a:pt x="193084" y="0"/>
                </a:moveTo>
                <a:lnTo>
                  <a:pt x="0" y="0"/>
                </a:lnTo>
                <a:lnTo>
                  <a:pt x="0" y="288666"/>
                </a:lnTo>
                <a:lnTo>
                  <a:pt x="193084" y="288666"/>
                </a:lnTo>
                <a:lnTo>
                  <a:pt x="19308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0EAA94E7-629F-56B8-802B-B31F38EFF77B}"/>
              </a:ext>
            </a:extLst>
          </p:cNvPr>
          <p:cNvSpPr/>
          <p:nvPr/>
        </p:nvSpPr>
        <p:spPr>
          <a:xfrm>
            <a:off x="856264" y="5989627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CEE6A2CE-DFAE-3315-EE76-211A40F57A72}"/>
              </a:ext>
            </a:extLst>
          </p:cNvPr>
          <p:cNvSpPr/>
          <p:nvPr/>
        </p:nvSpPr>
        <p:spPr>
          <a:xfrm>
            <a:off x="12276738" y="1500809"/>
            <a:ext cx="402728" cy="402728"/>
          </a:xfrm>
          <a:custGeom>
            <a:avLst/>
            <a:gdLst/>
            <a:ahLst/>
            <a:cxnLst/>
            <a:rect l="l" t="t" r="r" b="b"/>
            <a:pathLst>
              <a:path w="402728" h="402728">
                <a:moveTo>
                  <a:pt x="0" y="0"/>
                </a:moveTo>
                <a:lnTo>
                  <a:pt x="402728" y="0"/>
                </a:lnTo>
                <a:lnTo>
                  <a:pt x="402728" y="402728"/>
                </a:lnTo>
                <a:lnTo>
                  <a:pt x="0" y="4027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8" name="Picture 27" descr="A white circle with a logo and text&#10;&#10;AI-generated content may be incorrect.">
            <a:extLst>
              <a:ext uri="{FF2B5EF4-FFF2-40B4-BE49-F238E27FC236}">
                <a16:creationId xmlns:a16="http://schemas.microsoft.com/office/drawing/2014/main" id="{C5D9AB2B-CC69-88CA-B3D1-7F68549AA43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8" y="140677"/>
            <a:ext cx="2382017" cy="238201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9610A72D-4AC7-FACA-6B8A-8A5D698C7D2A}"/>
              </a:ext>
            </a:extLst>
          </p:cNvPr>
          <p:cNvSpPr txBox="1"/>
          <p:nvPr/>
        </p:nvSpPr>
        <p:spPr>
          <a:xfrm>
            <a:off x="2776139" y="2010648"/>
            <a:ext cx="8298065" cy="853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ID" sz="6000" dirty="0">
                <a:solidFill>
                  <a:srgbClr val="3B41C9"/>
                </a:solidFill>
                <a:latin typeface="Archive"/>
              </a:rPr>
              <a:t>Technologies Used</a:t>
            </a:r>
            <a:endParaRPr lang="en-US" sz="6000" dirty="0">
              <a:solidFill>
                <a:srgbClr val="3B41C9"/>
              </a:solidFill>
              <a:latin typeface="Archive"/>
              <a:sym typeface="Archive"/>
            </a:endParaRPr>
          </a:p>
        </p:txBody>
      </p:sp>
    </p:spTree>
    <p:extLst>
      <p:ext uri="{BB962C8B-B14F-4D97-AF65-F5344CB8AC3E}">
        <p14:creationId xmlns:p14="http://schemas.microsoft.com/office/powerpoint/2010/main" val="108157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1024</Words>
  <Application>Microsoft Office PowerPoint</Application>
  <PresentationFormat>Custom</PresentationFormat>
  <Paragraphs>133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Archive</vt:lpstr>
      <vt:lpstr>Montserrat</vt:lpstr>
      <vt:lpstr>Montserrat Bold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Coding School Presentation</dc:title>
  <cp:lastModifiedBy>Defilia Fatikasari</cp:lastModifiedBy>
  <cp:revision>5</cp:revision>
  <dcterms:created xsi:type="dcterms:W3CDTF">2006-08-16T00:00:00Z</dcterms:created>
  <dcterms:modified xsi:type="dcterms:W3CDTF">2025-07-14T07:45:44Z</dcterms:modified>
  <dc:identifier>DAGtHdIyzgY</dc:identifier>
</cp:coreProperties>
</file>